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3" r:id="rId5"/>
    <p:sldId id="258" r:id="rId6"/>
    <p:sldId id="259" r:id="rId7"/>
    <p:sldId id="260" r:id="rId8"/>
    <p:sldId id="261" r:id="rId9"/>
    <p:sldId id="265" r:id="rId10"/>
    <p:sldId id="266" r:id="rId11"/>
    <p:sldId id="262" r:id="rId12"/>
  </p:sldIdLst>
  <p:sldSz cx="9144000" cy="6858000" type="screen4x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6" autoAdjust="0"/>
    <p:restoredTop sz="86377" autoAdjust="0"/>
  </p:normalViewPr>
  <p:slideViewPr>
    <p:cSldViewPr>
      <p:cViewPr varScale="1">
        <p:scale>
          <a:sx n="91" d="100"/>
          <a:sy n="91" d="100"/>
        </p:scale>
        <p:origin x="-2088" y="-162"/>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464FD5-70E7-40FF-87BE-EDC0BBC577CF}" type="datetimeFigureOut">
              <a:rPr lang="fr-FR" smtClean="0"/>
              <a:pPr/>
              <a:t>10/01/2016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7CF126-F742-4E19-820A-FCB4EAE912E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64FD5-70E7-40FF-87BE-EDC0BBC577CF}" type="datetimeFigureOut">
              <a:rPr lang="fr-FR" smtClean="0"/>
              <a:pPr/>
              <a:t>10/01/2016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CF126-F742-4E19-820A-FCB4EAE912E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0C-Gw-F7zkA"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5" name="Picture 9"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44000" cy="6858000"/>
          </a:xfrm>
          <a:prstGeom prst="rect">
            <a:avLst/>
          </a:prstGeom>
          <a:noFill/>
        </p:spPr>
      </p:pic>
      <p:sp>
        <p:nvSpPr>
          <p:cNvPr id="3" name="Sous-titre 2"/>
          <p:cNvSpPr>
            <a:spLocks noGrp="1"/>
          </p:cNvSpPr>
          <p:nvPr>
            <p:ph type="subTitle" idx="1"/>
          </p:nvPr>
        </p:nvSpPr>
        <p:spPr/>
        <p:txBody>
          <a:bodyPr/>
          <a:lstStyle/>
          <a:p>
            <a:endParaRPr lang="fr-FR" dirty="0"/>
          </a:p>
        </p:txBody>
      </p:sp>
      <p:sp>
        <p:nvSpPr>
          <p:cNvPr id="14338" name="AutoShape 2" descr="Résultat de recherche d'images pour &quot;images volcan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340" name="AutoShape 4" descr="Résultat de recherche d'images pour &quot;images volcans&quot;"/>
          <p:cNvSpPr>
            <a:spLocks noGrp="1" noChangeAspect="1" noChangeArrowheads="1"/>
          </p:cNvSpPr>
          <p:nvPr>
            <p:ph type="ctrTitle"/>
          </p:nvPr>
        </p:nvSpPr>
        <p:spPr bwMode="auto">
          <a:xfrm>
            <a:off x="611560" y="1628800"/>
            <a:ext cx="7772400" cy="5040560"/>
          </a:xfrm>
          <a:prstGeom prst="rect">
            <a:avLst/>
          </a:prstGeom>
          <a:noFill/>
        </p:spPr>
        <p:txBody>
          <a:bodyPr vert="horz" wrap="square" lIns="91440" tIns="45720" rIns="91440" bIns="45720" numCol="1" anchor="t" anchorCtr="0" compatLnSpc="1">
            <a:prstTxWarp prst="textNoShape">
              <a:avLst/>
            </a:prstTxWarp>
            <a:normAutofit/>
          </a:bodyPr>
          <a:lstStyle/>
          <a:p>
            <a:r>
              <a:rPr lang="fr-FR" sz="6000" dirty="0" smtClean="0"/>
              <a:t>Les volcans</a:t>
            </a:r>
            <a:endParaRPr lang="fr-FR" sz="6000" dirty="0"/>
          </a:p>
        </p:txBody>
      </p:sp>
      <p:sp>
        <p:nvSpPr>
          <p:cNvPr id="14342" name="AutoShape 6" descr="Résultat de recherche d'images pour &quot;images volcan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344" name="AutoShape 8" descr="Résultat de recherche d'images pour &quot;images volcan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r>
              <a:rPr lang="fr-FR" dirty="0" smtClean="0"/>
              <a:t>Les Questions (2)</a:t>
            </a:r>
            <a:endParaRPr lang="fr-FR" dirty="0"/>
          </a:p>
        </p:txBody>
      </p:sp>
      <p:sp>
        <p:nvSpPr>
          <p:cNvPr id="3" name="Espace réservé du contenu 2"/>
          <p:cNvSpPr>
            <a:spLocks noGrp="1"/>
          </p:cNvSpPr>
          <p:nvPr>
            <p:ph idx="1"/>
          </p:nvPr>
        </p:nvSpPr>
        <p:spPr>
          <a:xfrm>
            <a:off x="457200" y="1844824"/>
            <a:ext cx="8229600" cy="4281339"/>
          </a:xfrm>
        </p:spPr>
        <p:txBody>
          <a:bodyPr/>
          <a:lstStyle/>
          <a:p>
            <a:r>
              <a:rPr lang="fr-FR" dirty="0" smtClean="0"/>
              <a:t>4) Quelles substances s’échappent du volcan lors d’une éruption ?</a:t>
            </a:r>
          </a:p>
          <a:p>
            <a:endParaRPr lang="fr-FR" dirty="0" smtClean="0"/>
          </a:p>
          <a:p>
            <a:r>
              <a:rPr lang="fr-FR" dirty="0" smtClean="0"/>
              <a:t>5) Combien de types de volcans existe-t-il ? Cites-les.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KIDS\Desktop\Mylena\images (2).jpg"/>
          <p:cNvPicPr>
            <a:picLocks noChangeAspect="1" noChangeArrowheads="1"/>
          </p:cNvPicPr>
          <p:nvPr/>
        </p:nvPicPr>
        <p:blipFill>
          <a:blip r:embed="rId2" cstate="print"/>
          <a:srcRect/>
          <a:stretch>
            <a:fillRect/>
          </a:stretch>
        </p:blipFill>
        <p:spPr bwMode="auto">
          <a:xfrm>
            <a:off x="-18253" y="0"/>
            <a:ext cx="9162253" cy="6858000"/>
          </a:xfrm>
          <a:prstGeom prst="rect">
            <a:avLst/>
          </a:prstGeom>
          <a:noFill/>
        </p:spPr>
      </p:pic>
      <p:sp>
        <p:nvSpPr>
          <p:cNvPr id="2" name="Titre 1"/>
          <p:cNvSpPr>
            <a:spLocks noGrp="1"/>
          </p:cNvSpPr>
          <p:nvPr>
            <p:ph type="title"/>
          </p:nvPr>
        </p:nvSpPr>
        <p:spPr>
          <a:xfrm>
            <a:off x="0" y="4581128"/>
            <a:ext cx="9252520" cy="1656184"/>
          </a:xfrm>
        </p:spPr>
        <p:txBody>
          <a:bodyPr>
            <a:normAutofit/>
          </a:bodyPr>
          <a:lstStyle/>
          <a:p>
            <a:r>
              <a:rPr lang="fr-FR" sz="9600" dirty="0" smtClean="0">
                <a:solidFill>
                  <a:schemeClr val="tx1">
                    <a:lumMod val="95000"/>
                    <a:lumOff val="5000"/>
                  </a:schemeClr>
                </a:solidFill>
              </a:rPr>
              <a:t>C’est la fin</a:t>
            </a:r>
            <a:endParaRPr lang="fr-FR" sz="9600" dirty="0">
              <a:solidFill>
                <a:schemeClr val="tx1">
                  <a:lumMod val="95000"/>
                  <a:lumOff val="5000"/>
                </a:schemeClr>
              </a:solidFill>
            </a:endParaRPr>
          </a:p>
        </p:txBody>
      </p:sp>
      <p:sp>
        <p:nvSpPr>
          <p:cNvPr id="4" name="Rectangle 3"/>
          <p:cNvSpPr/>
          <p:nvPr/>
        </p:nvSpPr>
        <p:spPr>
          <a:xfrm>
            <a:off x="1979712" y="1"/>
            <a:ext cx="4932040" cy="369332"/>
          </a:xfrm>
          <a:prstGeom prst="rect">
            <a:avLst/>
          </a:prstGeom>
        </p:spPr>
        <p:txBody>
          <a:bodyPr wrap="square">
            <a:spAutoFit/>
          </a:bodyPr>
          <a:lstStyle/>
          <a:p>
            <a:r>
              <a:rPr lang="fr-FR" dirty="0" smtClean="0">
                <a:hlinkClick r:id="rId3"/>
              </a:rPr>
              <a:t>https://www.</a:t>
            </a:r>
            <a:r>
              <a:rPr lang="fr-FR" b="1" dirty="0" smtClean="0">
                <a:hlinkClick r:id="rId3"/>
              </a:rPr>
              <a:t>youtube</a:t>
            </a:r>
            <a:r>
              <a:rPr lang="fr-FR" dirty="0" smtClean="0">
                <a:hlinkClick r:id="rId3"/>
              </a:rPr>
              <a:t>.com/watch?v=0C-Gw-F7zkA</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IDS\Desktop\Mylena\téléchargement (1).jpg"/>
          <p:cNvPicPr>
            <a:picLocks noGrp="1" noChangeAspect="1" noChangeArrowheads="1"/>
          </p:cNvPicPr>
          <p:nvPr>
            <p:ph idx="1"/>
          </p:nvPr>
        </p:nvPicPr>
        <p:blipFill>
          <a:blip r:embed="rId2" cstate="print">
            <a:lum bright="30000"/>
          </a:blip>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r>
              <a:rPr lang="fr-FR" dirty="0" smtClean="0"/>
              <a:t>Sommaire</a:t>
            </a:r>
            <a:endParaRPr lang="fr-FR" dirty="0"/>
          </a:p>
        </p:txBody>
      </p:sp>
      <p:sp>
        <p:nvSpPr>
          <p:cNvPr id="8" name="ZoneTexte 7"/>
          <p:cNvSpPr txBox="1"/>
          <p:nvPr/>
        </p:nvSpPr>
        <p:spPr>
          <a:xfrm>
            <a:off x="467544" y="1672343"/>
            <a:ext cx="8208912" cy="4031873"/>
          </a:xfrm>
          <a:prstGeom prst="rect">
            <a:avLst/>
          </a:prstGeom>
          <a:noFill/>
        </p:spPr>
        <p:txBody>
          <a:bodyPr wrap="square" rtlCol="0">
            <a:spAutoFit/>
          </a:bodyPr>
          <a:lstStyle/>
          <a:p>
            <a:pPr>
              <a:buFont typeface="Arial" pitchFamily="34" charset="0"/>
              <a:buChar char="•"/>
            </a:pPr>
            <a:r>
              <a:rPr lang="fr-FR" sz="3200" dirty="0" smtClean="0"/>
              <a:t>Au cœur de la Terre</a:t>
            </a:r>
          </a:p>
          <a:p>
            <a:pPr>
              <a:buFont typeface="Arial" pitchFamily="34" charset="0"/>
              <a:buChar char="•"/>
            </a:pPr>
            <a:r>
              <a:rPr lang="fr-FR" sz="3200" dirty="0" smtClean="0"/>
              <a:t>Au cœur de la Terre (carte)</a:t>
            </a:r>
          </a:p>
          <a:p>
            <a:pPr>
              <a:buFont typeface="Arial" pitchFamily="34" charset="0"/>
              <a:buChar char="•"/>
            </a:pPr>
            <a:r>
              <a:rPr lang="fr-FR" sz="3200" dirty="0" smtClean="0"/>
              <a:t>Qu’</a:t>
            </a:r>
            <a:r>
              <a:rPr lang="fr-FR" sz="3200" dirty="0" err="1" smtClean="0"/>
              <a:t>est-ce-qu’un</a:t>
            </a:r>
            <a:r>
              <a:rPr lang="fr-FR" sz="3200" dirty="0" smtClean="0"/>
              <a:t> volcan ?</a:t>
            </a:r>
          </a:p>
          <a:p>
            <a:pPr>
              <a:buFont typeface="Arial" pitchFamily="34" charset="0"/>
              <a:buChar char="•"/>
            </a:pPr>
            <a:r>
              <a:rPr lang="fr-FR" sz="3200" dirty="0" smtClean="0"/>
              <a:t>Les éruptions volcaniques</a:t>
            </a:r>
          </a:p>
          <a:p>
            <a:pPr>
              <a:buFont typeface="Arial" pitchFamily="34" charset="0"/>
              <a:buChar char="•"/>
            </a:pPr>
            <a:r>
              <a:rPr lang="fr-FR" sz="3200" dirty="0" smtClean="0"/>
              <a:t> Les volcans du Massif Central</a:t>
            </a:r>
          </a:p>
          <a:p>
            <a:endParaRPr lang="fr-FR" sz="3200" dirty="0" smtClean="0"/>
          </a:p>
          <a:p>
            <a:pPr>
              <a:buFont typeface="Arial" pitchFamily="34" charset="0"/>
              <a:buChar char="•"/>
            </a:pPr>
            <a:endParaRPr lang="fr-FR" sz="3200" dirty="0" smtClean="0"/>
          </a:p>
          <a:p>
            <a:pPr>
              <a:buFont typeface="Arial" pitchFamily="34" charset="0"/>
              <a:buChar char="•"/>
            </a:pPr>
            <a:endParaRPr lang="fr-F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56592" cy="6858000"/>
          </a:xfrm>
          <a:prstGeom prst="rect">
            <a:avLst/>
          </a:prstGeom>
          <a:noFill/>
        </p:spPr>
      </p:pic>
      <p:sp>
        <p:nvSpPr>
          <p:cNvPr id="2" name="Titre 1"/>
          <p:cNvSpPr>
            <a:spLocks noGrp="1"/>
          </p:cNvSpPr>
          <p:nvPr>
            <p:ph type="title"/>
          </p:nvPr>
        </p:nvSpPr>
        <p:spPr/>
        <p:txBody>
          <a:bodyPr>
            <a:normAutofit fontScale="90000"/>
          </a:bodyPr>
          <a:lstStyle/>
          <a:p>
            <a:r>
              <a:rPr lang="fr-FR" dirty="0" smtClean="0"/>
              <a:t>Au cœur de la Terre</a:t>
            </a:r>
            <a:r>
              <a:rPr lang="fr-FR" dirty="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229600" cy="5328592"/>
          </a:xfrm>
        </p:spPr>
        <p:txBody>
          <a:bodyPr>
            <a:normAutofit fontScale="70000" lnSpcReduction="20000"/>
          </a:bodyPr>
          <a:lstStyle/>
          <a:p>
            <a:r>
              <a:rPr lang="fr-FR" dirty="0"/>
              <a:t>La Terre est constituée de différentes "couches" :</a:t>
            </a:r>
          </a:p>
          <a:p>
            <a:r>
              <a:rPr lang="fr-FR" dirty="0"/>
              <a:t>Au centre, on trouve le "</a:t>
            </a:r>
            <a:r>
              <a:rPr lang="fr-FR" b="1" dirty="0"/>
              <a:t>noyau</a:t>
            </a:r>
            <a:r>
              <a:rPr lang="fr-FR" dirty="0"/>
              <a:t>", lui-même divisé en 2 parties : le noyau interne (du fer à l’état solide) et le noyau externe (du fer à l’état liquide).</a:t>
            </a:r>
          </a:p>
          <a:p>
            <a:r>
              <a:rPr lang="fr-FR" dirty="0"/>
              <a:t>Au-dessus du noyau, on trouve le "</a:t>
            </a:r>
            <a:r>
              <a:rPr lang="fr-FR" b="1" dirty="0"/>
              <a:t>manteau</a:t>
            </a:r>
            <a:r>
              <a:rPr lang="fr-FR" dirty="0"/>
              <a:t>", constitué de roches et de poches de magma. Le magma, c’est de la roche fondue et du gaz. Ces poches de magma sont en mouvement. Les mouvements des poches de magma sont appelés "courants de convection".</a:t>
            </a:r>
            <a:br>
              <a:rPr lang="fr-FR" dirty="0"/>
            </a:br>
            <a:endParaRPr lang="fr-FR" dirty="0"/>
          </a:p>
          <a:p>
            <a:r>
              <a:rPr lang="fr-FR" dirty="0"/>
              <a:t>Enfin, au-dessus du manteau, on trouve la "</a:t>
            </a:r>
            <a:r>
              <a:rPr lang="fr-FR" b="1" dirty="0"/>
              <a:t>croûte terrestre</a:t>
            </a:r>
            <a:r>
              <a:rPr lang="fr-FR" dirty="0"/>
              <a:t>". C’est en quelque sorte "l’écorce" de la Terre. </a:t>
            </a:r>
            <a:endParaRPr lang="fr-FR" dirty="0" smtClean="0"/>
          </a:p>
          <a:p>
            <a:pPr>
              <a:buNone/>
            </a:pPr>
            <a:r>
              <a:rPr lang="fr-FR" dirty="0" smtClean="0"/>
              <a:t>	Elle </a:t>
            </a:r>
            <a:r>
              <a:rPr lang="fr-FR" dirty="0"/>
              <a:t>est constituée de roches solides. Elle est divisée en "plaques", à la manière d’un puzzle. Ces plaques, appelées "plaques tectoniques", bougent à cause des courants de convection des poches de magma. En fonction du sens </a:t>
            </a:r>
            <a:r>
              <a:rPr lang="fr-FR" dirty="0" smtClean="0"/>
              <a:t>de ces courants, </a:t>
            </a:r>
            <a:r>
              <a:rPr lang="fr-FR" dirty="0"/>
              <a:t>les plaques tectoniques peuvent soit s’écarter, soit s’affronter. </a:t>
            </a:r>
            <a:endParaRPr lang="fr-FR" dirty="0" smtClean="0"/>
          </a:p>
          <a:p>
            <a:pPr>
              <a:buNone/>
            </a:pPr>
            <a:r>
              <a:rPr lang="fr-FR" dirty="0" smtClean="0"/>
              <a:t>	C’est</a:t>
            </a:r>
            <a:r>
              <a:rPr lang="fr-FR" dirty="0"/>
              <a:t> l’affrontement de 2 plaques qui </a:t>
            </a:r>
            <a:r>
              <a:rPr lang="fr-FR" dirty="0" smtClean="0"/>
              <a:t>donne </a:t>
            </a:r>
            <a:r>
              <a:rPr lang="fr-FR" dirty="0"/>
              <a:t>naissance aux chaînes de montagnes, aux séismes et aux activités volcaniques. </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56592" cy="6858000"/>
          </a:xfrm>
          <a:prstGeom prst="rect">
            <a:avLst/>
          </a:prstGeom>
          <a:noFill/>
        </p:spPr>
      </p:pic>
      <p:sp>
        <p:nvSpPr>
          <p:cNvPr id="2" name="Titre 1"/>
          <p:cNvSpPr>
            <a:spLocks noGrp="1"/>
          </p:cNvSpPr>
          <p:nvPr>
            <p:ph type="title"/>
          </p:nvPr>
        </p:nvSpPr>
        <p:spPr/>
        <p:txBody>
          <a:bodyPr>
            <a:normAutofit fontScale="90000"/>
          </a:bodyPr>
          <a:lstStyle/>
          <a:p>
            <a:r>
              <a:rPr lang="fr-FR" dirty="0" smtClean="0"/>
              <a:t>Au cœur de la Terre</a:t>
            </a:r>
            <a:r>
              <a:rPr lang="fr-FR" dirty="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229600" cy="5328592"/>
          </a:xfrm>
        </p:spPr>
        <p:txBody>
          <a:bodyPr>
            <a:normAutofit/>
          </a:bodyPr>
          <a:lstStyle/>
          <a:p>
            <a:pPr>
              <a:buNone/>
            </a:pPr>
            <a:r>
              <a:rPr lang="fr-FR" dirty="0" smtClean="0"/>
              <a:t/>
            </a:r>
            <a:br>
              <a:rPr lang="fr-FR" dirty="0" smtClean="0"/>
            </a:br>
            <a:endParaRPr lang="fr-FR" dirty="0"/>
          </a:p>
        </p:txBody>
      </p:sp>
      <p:pic>
        <p:nvPicPr>
          <p:cNvPr id="5" name="Image 4" descr="coupe-de-la-terre-finale.jpg"/>
          <p:cNvPicPr>
            <a:picLocks noChangeAspect="1"/>
          </p:cNvPicPr>
          <p:nvPr/>
        </p:nvPicPr>
        <p:blipFill>
          <a:blip r:embed="rId3" cstate="print"/>
          <a:stretch>
            <a:fillRect/>
          </a:stretch>
        </p:blipFill>
        <p:spPr>
          <a:xfrm>
            <a:off x="611560" y="1052736"/>
            <a:ext cx="7812360" cy="541494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56592" cy="6858000"/>
          </a:xfrm>
          <a:prstGeom prst="rect">
            <a:avLst/>
          </a:prstGeom>
          <a:noFill/>
        </p:spPr>
      </p:pic>
      <p:sp>
        <p:nvSpPr>
          <p:cNvPr id="2" name="Titre 1"/>
          <p:cNvSpPr>
            <a:spLocks noGrp="1"/>
          </p:cNvSpPr>
          <p:nvPr>
            <p:ph type="title"/>
          </p:nvPr>
        </p:nvSpPr>
        <p:spPr/>
        <p:txBody>
          <a:bodyPr/>
          <a:lstStyle/>
          <a:p>
            <a:r>
              <a:rPr lang="fr-FR" dirty="0" smtClean="0"/>
              <a:t>Qu’est ce qu’un volcan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Un volcan est un orifice de la croûte terrestre d'où s'échappent, lors des éruptions, de la lave(constituée de magma), des gaz (dioxyde de </a:t>
            </a:r>
            <a:r>
              <a:rPr lang="fr-FR" dirty="0" smtClean="0"/>
              <a:t>soufre, </a:t>
            </a:r>
            <a:r>
              <a:rPr lang="fr-FR" dirty="0"/>
              <a:t>gaz carbonique, azote, par exemple) et des cendres.</a:t>
            </a:r>
          </a:p>
          <a:p>
            <a:r>
              <a:rPr lang="fr-FR" dirty="0"/>
              <a:t>L'étude des volcans est la volcanologie ou vulcanologie. L'activité volcanique est l'une des manifestations de l'activité interne de la Terre due à l'énergie emmagasinée en son sein (voir «volcanisme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r>
              <a:rPr lang="fr-FR" dirty="0" smtClean="0"/>
              <a:t>Les éruptions volcaniques</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Il </a:t>
            </a:r>
            <a:r>
              <a:rPr lang="fr-FR" dirty="0"/>
              <a:t>existe trois grandes catégories d'éruptions :</a:t>
            </a:r>
          </a:p>
          <a:p>
            <a:r>
              <a:rPr lang="fr-FR" dirty="0" smtClean="0"/>
              <a:t>Les</a:t>
            </a:r>
            <a:r>
              <a:rPr lang="fr-FR" dirty="0"/>
              <a:t> éruptions effusives émettent des </a:t>
            </a:r>
            <a:r>
              <a:rPr lang="fr-FR" dirty="0" smtClean="0"/>
              <a:t>laves qui s'écoulent </a:t>
            </a:r>
            <a:r>
              <a:rPr lang="fr-FR" dirty="0"/>
              <a:t>généralement sur les flancs du volcan, formant ainsi des coulées </a:t>
            </a:r>
            <a:r>
              <a:rPr lang="fr-FR" dirty="0" smtClean="0"/>
              <a:t>parfois </a:t>
            </a:r>
            <a:r>
              <a:rPr lang="fr-FR" dirty="0"/>
              <a:t>longues de dizaines de kilomètres. Ces </a:t>
            </a:r>
            <a:r>
              <a:rPr lang="fr-FR" dirty="0" smtClean="0"/>
              <a:t>éruptions sont </a:t>
            </a:r>
            <a:r>
              <a:rPr lang="fr-FR" dirty="0"/>
              <a:t>souvent calmes (sans grande explosion) </a:t>
            </a:r>
            <a:r>
              <a:rPr lang="fr-FR" dirty="0" smtClean="0"/>
              <a:t>et </a:t>
            </a:r>
            <a:r>
              <a:rPr lang="fr-FR" dirty="0"/>
              <a:t>propres aux points chauds. Elles s'observent notamment à la Réunion (piton de la Fournaise), à Hawaï (</a:t>
            </a:r>
            <a:r>
              <a:rPr lang="fr-FR" dirty="0" err="1"/>
              <a:t>Mauna</a:t>
            </a:r>
            <a:r>
              <a:rPr lang="fr-FR" dirty="0"/>
              <a:t> </a:t>
            </a:r>
            <a:r>
              <a:rPr lang="fr-FR" dirty="0" err="1"/>
              <a:t>Kea</a:t>
            </a:r>
            <a:r>
              <a:rPr lang="fr-FR" dirty="0"/>
              <a:t>) et en Italie (Etna) ;</a:t>
            </a:r>
          </a:p>
          <a:p>
            <a:r>
              <a:rPr lang="fr-FR" dirty="0"/>
              <a:t>L</a:t>
            </a:r>
            <a:r>
              <a:rPr lang="fr-FR" dirty="0" smtClean="0"/>
              <a:t>es</a:t>
            </a:r>
            <a:r>
              <a:rPr lang="fr-FR" dirty="0"/>
              <a:t> éruptions </a:t>
            </a:r>
            <a:r>
              <a:rPr lang="fr-FR" dirty="0" smtClean="0"/>
              <a:t>explosives ne </a:t>
            </a:r>
            <a:r>
              <a:rPr lang="fr-FR" dirty="0"/>
              <a:t>produisent pas de coulée de lave à proprement parler. De grandes quantités de cendres sont libérées lors de ces éruptions, qui donnent alors naissance aux panaches volcaniques ainsi qu'aux nuées ardentes. Elles sont de nature imprévisible, ce qui ne laisse parfois pas le temps d'évacuer la population. Ces éruptions s'observent le long de la ceinture de feu du Pacifique (Krakatoa, </a:t>
            </a:r>
            <a:r>
              <a:rPr lang="fr-FR" dirty="0" err="1" smtClean="0"/>
              <a:t>Mérapi</a:t>
            </a:r>
            <a:r>
              <a:rPr lang="fr-FR" dirty="0"/>
              <a:t>, etc.) ;</a:t>
            </a:r>
          </a:p>
          <a:p>
            <a:r>
              <a:rPr lang="fr-FR" dirty="0" smtClean="0"/>
              <a:t>Les </a:t>
            </a:r>
            <a:r>
              <a:rPr lang="fr-FR" dirty="0"/>
              <a:t>éruptions en présence d'eau surviennent pour leur part au fond des mers et des océans, mais aussi sous des zones lacustres ou de la glace. Lors des éruptions sous-marines, la lave s'écoule en formant des coussins (l'eau refroidit la lave en surface qui se craquelle sans cesse). Si la pression le permet, l'eau peut également se transformer en vapeur d'eau et remonter à la surface pour former un panache.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5" descr="C:\Users\KIDS\Desktop\Mylena\volcans_carte.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r>
              <a:rPr lang="fr-FR" dirty="0" smtClean="0"/>
              <a:t>Les volcans du Massif Central</a:t>
            </a:r>
            <a:endParaRPr lang="fr-FR" dirty="0"/>
          </a:p>
        </p:txBody>
      </p:sp>
      <p:sp>
        <p:nvSpPr>
          <p:cNvPr id="3" name="Espace réservé du contenu 2"/>
          <p:cNvSpPr>
            <a:spLocks noGrp="1"/>
          </p:cNvSpPr>
          <p:nvPr>
            <p:ph idx="1"/>
          </p:nvPr>
        </p:nvSpPr>
        <p:spPr/>
        <p:txBody>
          <a:bodyPr>
            <a:normAutofit/>
          </a:bodyPr>
          <a:lstStyle/>
          <a:p>
            <a:r>
              <a:rPr lang="fr-FR" dirty="0" smtClean="0"/>
              <a:t>Indissociable de l’image de l’Auvergne, la chaine des Puys est un ensemble très récent de 80 sommets regroupant toute les formes de volcanisme. Les éruptions qui ont formé ces cônes, ces dômes ou ces maars se sont produites il y </a:t>
            </a:r>
            <a:r>
              <a:rPr lang="fr-FR" smtClean="0"/>
              <a:t>a entre 95.000 et 8.500 ans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KIDS\Desktop\Mylena\téléchargement (1).jpg"/>
          <p:cNvPicPr>
            <a:picLocks noChangeAspect="1" noChangeArrowheads="1"/>
          </p:cNvPicPr>
          <p:nvPr/>
        </p:nvPicPr>
        <p:blipFill>
          <a:blip r:embed="rId2" cstate="print">
            <a:lum bright="30000"/>
          </a:blip>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lstStyle/>
          <a:p>
            <a:r>
              <a:rPr lang="fr-FR" dirty="0" smtClean="0"/>
              <a:t>Les Questions (1)</a:t>
            </a:r>
            <a:endParaRPr lang="fr-FR" dirty="0"/>
          </a:p>
        </p:txBody>
      </p:sp>
      <p:sp>
        <p:nvSpPr>
          <p:cNvPr id="3" name="Espace réservé du contenu 2"/>
          <p:cNvSpPr>
            <a:spLocks noGrp="1"/>
          </p:cNvSpPr>
          <p:nvPr>
            <p:ph idx="1"/>
          </p:nvPr>
        </p:nvSpPr>
        <p:spPr/>
        <p:txBody>
          <a:bodyPr/>
          <a:lstStyle/>
          <a:p>
            <a:r>
              <a:rPr lang="fr-FR" dirty="0" smtClean="0"/>
              <a:t>1) La Terre est constituée de trois couches, lesquelles ?</a:t>
            </a:r>
          </a:p>
          <a:p>
            <a:endParaRPr lang="fr-FR" dirty="0" smtClean="0"/>
          </a:p>
          <a:p>
            <a:r>
              <a:rPr lang="fr-FR" dirty="0" smtClean="0"/>
              <a:t>2) Les Puys ont combien de sommets ?</a:t>
            </a:r>
          </a:p>
          <a:p>
            <a:endParaRPr lang="fr-FR" dirty="0" smtClean="0"/>
          </a:p>
          <a:p>
            <a:r>
              <a:rPr lang="fr-FR" dirty="0" smtClean="0"/>
              <a:t>3) Quand se sont formée les volcans du Massif Central</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9851</TotalTime>
  <Words>200</Words>
  <Application>Microsoft Office PowerPoint</Application>
  <PresentationFormat>Affichage à l'écran (4:3)</PresentationFormat>
  <Paragraphs>40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Les volcans</vt:lpstr>
      <vt:lpstr>Sommaire</vt:lpstr>
      <vt:lpstr>Au cœur de la Terre  </vt:lpstr>
      <vt:lpstr>Au cœur de la Terre  </vt:lpstr>
      <vt:lpstr>Qu’est ce qu’un volcan</vt:lpstr>
      <vt:lpstr>Les éruptions volcaniques</vt:lpstr>
      <vt:lpstr>Diapositive 7</vt:lpstr>
      <vt:lpstr>Les volcans du Massif Central</vt:lpstr>
      <vt:lpstr>Les Questions (1)</vt:lpstr>
      <vt:lpstr>Les Questions (2)</vt:lpstr>
      <vt:lpstr>C’est la fin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dc:title>
  <dc:creator>KIDS</dc:creator>
  <cp:lastModifiedBy>Christophe</cp:lastModifiedBy>
  <cp:revision>108</cp:revision>
  <dcterms:created xsi:type="dcterms:W3CDTF">2015-12-23T10:09:19Z</dcterms:created>
  <dcterms:modified xsi:type="dcterms:W3CDTF">2016-01-10T17:54:25Z</dcterms:modified>
</cp:coreProperties>
</file>