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284" y="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1F5C267A-E93C-4125-A9FF-35B44D529521}" type="datetimeFigureOut">
              <a:rPr lang="fr-FR" smtClean="0"/>
              <a:pPr/>
              <a:t>27/06/2016</a:t>
            </a:fld>
            <a:endParaRPr lang="fr-FR"/>
          </a:p>
        </p:txBody>
      </p:sp>
      <p:sp>
        <p:nvSpPr>
          <p:cNvPr id="17" name="Espace réservé du pied de page 16"/>
          <p:cNvSpPr>
            <a:spLocks noGrp="1"/>
          </p:cNvSpPr>
          <p:nvPr>
            <p:ph type="ftr" sz="quarter" idx="11"/>
          </p:nvPr>
        </p:nvSpPr>
        <p:spPr/>
        <p:txBody>
          <a:bodyPr/>
          <a:lstStyle>
            <a:extLst/>
          </a:lstStyle>
          <a:p>
            <a:endParaRPr lang="fr-FR"/>
          </a:p>
        </p:txBody>
      </p:sp>
      <p:sp>
        <p:nvSpPr>
          <p:cNvPr id="29" name="Espace réservé du numéro de diapositive 28"/>
          <p:cNvSpPr>
            <a:spLocks noGrp="1"/>
          </p:cNvSpPr>
          <p:nvPr>
            <p:ph type="sldNum" sz="quarter" idx="12"/>
          </p:nvPr>
        </p:nvSpPr>
        <p:spPr/>
        <p:txBody>
          <a:bodyPr/>
          <a:lstStyle>
            <a:extLst/>
          </a:lstStyle>
          <a:p>
            <a:fld id="{8AE5CE2E-AE25-4688-A31F-F2F454F702A5}" type="slidenum">
              <a:rPr lang="fr-FR" smtClean="0"/>
              <a:pPr/>
              <a:t>‹N°›</a:t>
            </a:fld>
            <a:endParaRPr lang="fr-F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F5C267A-E93C-4125-A9FF-35B44D529521}" type="datetimeFigureOut">
              <a:rPr lang="fr-FR" smtClean="0"/>
              <a:pPr/>
              <a:t>27/06/2016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AE5CE2E-AE25-4688-A31F-F2F454F702A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F5C267A-E93C-4125-A9FF-35B44D529521}" type="datetimeFigureOut">
              <a:rPr lang="fr-FR" smtClean="0"/>
              <a:pPr/>
              <a:t>27/06/2016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AE5CE2E-AE25-4688-A31F-F2F454F702A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F5C267A-E93C-4125-A9FF-35B44D529521}" type="datetimeFigureOut">
              <a:rPr lang="fr-FR" smtClean="0"/>
              <a:pPr/>
              <a:t>27/06/2016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AE5CE2E-AE25-4688-A31F-F2F454F702A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1F5C267A-E93C-4125-A9FF-35B44D529521}" type="datetimeFigureOut">
              <a:rPr lang="fr-FR" smtClean="0"/>
              <a:pPr/>
              <a:t>27/06/2016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AE5CE2E-AE25-4688-A31F-F2F454F702A5}" type="slidenum">
              <a:rPr lang="fr-FR" smtClean="0"/>
              <a:pPr/>
              <a:t>‹N°›</a:t>
            </a:fld>
            <a:endParaRPr lang="fr-F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F5C267A-E93C-4125-A9FF-35B44D529521}" type="datetimeFigureOut">
              <a:rPr lang="fr-FR" smtClean="0"/>
              <a:pPr/>
              <a:t>27/06/2016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8AE5CE2E-AE25-4688-A31F-F2F454F702A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1F5C267A-E93C-4125-A9FF-35B44D529521}" type="datetimeFigureOut">
              <a:rPr lang="fr-FR" smtClean="0"/>
              <a:pPr/>
              <a:t>27/06/2016</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8AE5CE2E-AE25-4688-A31F-F2F454F702A5}" type="slidenum">
              <a:rPr lang="fr-FR" smtClean="0"/>
              <a:pPr/>
              <a:t>‹N°›</a:t>
            </a:fld>
            <a:endParaRPr lang="fr-F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1F5C267A-E93C-4125-A9FF-35B44D529521}" type="datetimeFigureOut">
              <a:rPr lang="fr-FR" smtClean="0"/>
              <a:pPr/>
              <a:t>27/06/2016</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8AE5CE2E-AE25-4688-A31F-F2F454F702A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1F5C267A-E93C-4125-A9FF-35B44D529521}" type="datetimeFigureOut">
              <a:rPr lang="fr-FR" smtClean="0"/>
              <a:pPr/>
              <a:t>27/06/2016</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8AE5CE2E-AE25-4688-A31F-F2F454F702A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F5C267A-E93C-4125-A9FF-35B44D529521}" type="datetimeFigureOut">
              <a:rPr lang="fr-FR" smtClean="0"/>
              <a:pPr/>
              <a:t>27/06/2016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8AE5CE2E-AE25-4688-A31F-F2F454F702A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1F5C267A-E93C-4125-A9FF-35B44D529521}" type="datetimeFigureOut">
              <a:rPr lang="fr-FR" smtClean="0"/>
              <a:pPr/>
              <a:t>27/06/2016</a:t>
            </a:fld>
            <a:endParaRPr lang="fr-FR"/>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FR"/>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8AE5CE2E-AE25-4688-A31F-F2F454F702A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F5C267A-E93C-4125-A9FF-35B44D529521}" type="datetimeFigureOut">
              <a:rPr lang="fr-FR" smtClean="0"/>
              <a:pPr/>
              <a:t>27/06/2016</a:t>
            </a:fld>
            <a:endParaRPr lang="fr-FR"/>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FR"/>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AE5CE2E-AE25-4688-A31F-F2F454F702A5}"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PHOQUE COMMUN</a:t>
            </a:r>
            <a:endParaRPr lang="fr-FR" dirty="0"/>
          </a:p>
        </p:txBody>
      </p:sp>
      <p:sp>
        <p:nvSpPr>
          <p:cNvPr id="3" name="Sous-titre 2"/>
          <p:cNvSpPr>
            <a:spLocks noGrp="1"/>
          </p:cNvSpPr>
          <p:nvPr>
            <p:ph type="subTitle" idx="1"/>
          </p:nvPr>
        </p:nvSpPr>
        <p:spPr/>
        <p:txBody>
          <a:bodyPr/>
          <a:lstStyle/>
          <a:p>
            <a:r>
              <a:rPr lang="fr-FR" dirty="0" smtClean="0"/>
              <a:t>ELLIOT DAUL CE1</a:t>
            </a:r>
            <a:endParaRPr lang="fr-FR" dirty="0"/>
          </a:p>
        </p:txBody>
      </p:sp>
      <p:pic>
        <p:nvPicPr>
          <p:cNvPr id="4" name="Image 3" descr="1200px-Phoque_commun.jpg"/>
          <p:cNvPicPr>
            <a:picLocks noChangeAspect="1"/>
          </p:cNvPicPr>
          <p:nvPr/>
        </p:nvPicPr>
        <p:blipFill>
          <a:blip r:embed="rId2"/>
          <a:stretch>
            <a:fillRect/>
          </a:stretch>
        </p:blipFill>
        <p:spPr>
          <a:xfrm>
            <a:off x="3071802" y="357166"/>
            <a:ext cx="5528750" cy="3672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Phoque ou otarie?</a:t>
            </a:r>
            <a:endParaRPr lang="fr-FR" dirty="0"/>
          </a:p>
        </p:txBody>
      </p:sp>
      <p:pic>
        <p:nvPicPr>
          <p:cNvPr id="7" name="Espace réservé du contenu 6" descr="galerie_photos_phoques05_0.jpg"/>
          <p:cNvPicPr>
            <a:picLocks noGrp="1" noChangeAspect="1"/>
          </p:cNvPicPr>
          <p:nvPr>
            <p:ph sz="half" idx="1"/>
          </p:nvPr>
        </p:nvPicPr>
        <p:blipFill>
          <a:blip r:embed="rId2"/>
          <a:stretch>
            <a:fillRect/>
          </a:stretch>
        </p:blipFill>
        <p:spPr>
          <a:xfrm>
            <a:off x="5572132" y="142852"/>
            <a:ext cx="3067200" cy="2556000"/>
          </a:xfrm>
        </p:spPr>
      </p:pic>
      <p:pic>
        <p:nvPicPr>
          <p:cNvPr id="8" name="Espace réservé du contenu 7" descr="otarie.jpg"/>
          <p:cNvPicPr>
            <a:picLocks noGrp="1" noChangeAspect="1"/>
          </p:cNvPicPr>
          <p:nvPr>
            <p:ph sz="half" idx="2"/>
          </p:nvPr>
        </p:nvPicPr>
        <p:blipFill>
          <a:blip r:embed="rId3"/>
          <a:srcRect t="5512"/>
          <a:stretch>
            <a:fillRect/>
          </a:stretch>
        </p:blipFill>
        <p:spPr>
          <a:xfrm>
            <a:off x="2928926" y="3071810"/>
            <a:ext cx="5443200" cy="3673686"/>
          </a:xfrm>
        </p:spPr>
      </p:pic>
      <p:pic>
        <p:nvPicPr>
          <p:cNvPr id="9" name="Image 8" descr="phoque-Sophie-Jean-mr.jpg"/>
          <p:cNvPicPr>
            <a:picLocks noChangeAspect="1"/>
          </p:cNvPicPr>
          <p:nvPr/>
        </p:nvPicPr>
        <p:blipFill>
          <a:blip r:embed="rId4"/>
          <a:srcRect r="4522"/>
          <a:stretch>
            <a:fillRect/>
          </a:stretch>
        </p:blipFill>
        <p:spPr>
          <a:xfrm>
            <a:off x="285720" y="1571612"/>
            <a:ext cx="4572032" cy="3204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menaces</a:t>
            </a:r>
            <a:endParaRPr lang="fr-FR" dirty="0"/>
          </a:p>
        </p:txBody>
      </p:sp>
      <p:sp>
        <p:nvSpPr>
          <p:cNvPr id="3" name="Espace réservé du contenu 2"/>
          <p:cNvSpPr>
            <a:spLocks noGrp="1"/>
          </p:cNvSpPr>
          <p:nvPr>
            <p:ph sz="half" idx="1"/>
          </p:nvPr>
        </p:nvSpPr>
        <p:spPr/>
        <p:txBody>
          <a:bodyPr/>
          <a:lstStyle/>
          <a:p>
            <a:r>
              <a:rPr lang="fr-FR" dirty="0" smtClean="0"/>
              <a:t>Certaines espèces de phoque sont en danger.  Mais le phoque commun n’est plus  menacé. Dans </a:t>
            </a:r>
            <a:r>
              <a:rPr lang="fr-FR" dirty="0" smtClean="0"/>
              <a:t>les </a:t>
            </a:r>
            <a:r>
              <a:rPr lang="fr-FR" dirty="0" smtClean="0"/>
              <a:t>années 1960, il était chassé pour sa fourrure et sa graisse. </a:t>
            </a:r>
            <a:endParaRPr lang="fr-FR" dirty="0"/>
          </a:p>
        </p:txBody>
      </p:sp>
      <p:sp>
        <p:nvSpPr>
          <p:cNvPr id="4" name="Espace réservé du contenu 3"/>
          <p:cNvSpPr>
            <a:spLocks noGrp="1"/>
          </p:cNvSpPr>
          <p:nvPr>
            <p:ph sz="half" idx="2"/>
          </p:nvPr>
        </p:nvSpPr>
        <p:spPr>
          <a:xfrm>
            <a:off x="4676804" y="1770501"/>
            <a:ext cx="4038600" cy="4525963"/>
          </a:xfrm>
        </p:spPr>
        <p:txBody>
          <a:bodyPr/>
          <a:lstStyle/>
          <a:p>
            <a:r>
              <a:rPr lang="fr-FR" dirty="0" smtClean="0"/>
              <a:t>Le phoque est souvent pris dans des filets de pêche. </a:t>
            </a:r>
          </a:p>
          <a:p>
            <a:r>
              <a:rPr lang="fr-FR" dirty="0" smtClean="0"/>
              <a:t>La pollution de la mer est mauvaise pour la santé des phoques.  </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chasse aux phoques</a:t>
            </a:r>
            <a:endParaRPr lang="fr-FR" dirty="0"/>
          </a:p>
        </p:txBody>
      </p:sp>
      <p:sp>
        <p:nvSpPr>
          <p:cNvPr id="3" name="Espace réservé du contenu 2"/>
          <p:cNvSpPr>
            <a:spLocks noGrp="1"/>
          </p:cNvSpPr>
          <p:nvPr>
            <p:ph sz="half" idx="1"/>
          </p:nvPr>
        </p:nvSpPr>
        <p:spPr/>
        <p:txBody>
          <a:bodyPr/>
          <a:lstStyle/>
          <a:p>
            <a:r>
              <a:rPr lang="fr-FR" dirty="0" smtClean="0"/>
              <a:t>Depuis des milliers d’années, la chasse aux phoques est pratiquée par les esquimaux  au Canada et au Groenland. Ils chassent pour manger et s’habiller, pour l’huile et les os.</a:t>
            </a:r>
          </a:p>
          <a:p>
            <a:endParaRPr lang="fr-FR" dirty="0"/>
          </a:p>
        </p:txBody>
      </p:sp>
      <p:sp>
        <p:nvSpPr>
          <p:cNvPr id="4" name="Espace réservé du contenu 3"/>
          <p:cNvSpPr>
            <a:spLocks noGrp="1"/>
          </p:cNvSpPr>
          <p:nvPr>
            <p:ph sz="half" idx="2"/>
          </p:nvPr>
        </p:nvSpPr>
        <p:spPr>
          <a:xfrm>
            <a:off x="4857752" y="1142984"/>
            <a:ext cx="4038600" cy="4525963"/>
          </a:xfrm>
        </p:spPr>
        <p:txBody>
          <a:bodyPr/>
          <a:lstStyle/>
          <a:p>
            <a:r>
              <a:rPr lang="fr-FR" dirty="0" smtClean="0"/>
              <a:t>Dans les années 1960,en Europe, les phoques  étaient tués pour la mode.</a:t>
            </a:r>
          </a:p>
          <a:p>
            <a:r>
              <a:rPr lang="fr-FR" dirty="0" smtClean="0"/>
              <a:t>En 1987, la chasse aux blanchons  est interdite au Canada.</a:t>
            </a:r>
            <a:endParaRPr lang="fr-FR" dirty="0"/>
          </a:p>
        </p:txBody>
      </p:sp>
      <p:pic>
        <p:nvPicPr>
          <p:cNvPr id="5" name="Image 4" descr="330px-Blanchon-idlm2006.jpg"/>
          <p:cNvPicPr>
            <a:picLocks noChangeAspect="1"/>
          </p:cNvPicPr>
          <p:nvPr/>
        </p:nvPicPr>
        <p:blipFill>
          <a:blip r:embed="rId2"/>
          <a:stretch>
            <a:fillRect/>
          </a:stretch>
        </p:blipFill>
        <p:spPr>
          <a:xfrm>
            <a:off x="5500694" y="4429132"/>
            <a:ext cx="2375999" cy="208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hôpital pour les jeunes phoques</a:t>
            </a:r>
            <a:endParaRPr lang="fr-FR" dirty="0"/>
          </a:p>
        </p:txBody>
      </p:sp>
      <p:pic>
        <p:nvPicPr>
          <p:cNvPr id="5" name="Espace réservé du contenu 4" descr="IMG_6183.JPG"/>
          <p:cNvPicPr>
            <a:picLocks noGrp="1" noChangeAspect="1"/>
          </p:cNvPicPr>
          <p:nvPr>
            <p:ph sz="half" idx="1"/>
          </p:nvPr>
        </p:nvPicPr>
        <p:blipFill>
          <a:blip r:embed="rId2" cstate="print"/>
          <a:stretch>
            <a:fillRect/>
          </a:stretch>
        </p:blipFill>
        <p:spPr>
          <a:xfrm rot="5400000">
            <a:off x="465138" y="2686844"/>
            <a:ext cx="4038600" cy="2692400"/>
          </a:xfrm>
        </p:spPr>
      </p:pic>
      <p:sp>
        <p:nvSpPr>
          <p:cNvPr id="7" name="Espace réservé du contenu 6"/>
          <p:cNvSpPr>
            <a:spLocks noGrp="1"/>
          </p:cNvSpPr>
          <p:nvPr>
            <p:ph sz="half" idx="2"/>
          </p:nvPr>
        </p:nvSpPr>
        <p:spPr/>
        <p:txBody>
          <a:bodyPr/>
          <a:lstStyle/>
          <a:p>
            <a:r>
              <a:rPr lang="fr-FR" dirty="0" smtClean="0"/>
              <a:t>Nous avons visité un zoo où il y avait un hôpital pour des jeunes phoques qui avaient été trouvés sur la plage. Ils étaient blessés ou ils avaient perdu leur mère. </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ESPECES</a:t>
            </a:r>
            <a:endParaRPr lang="fr-FR" dirty="0"/>
          </a:p>
        </p:txBody>
      </p:sp>
      <p:sp>
        <p:nvSpPr>
          <p:cNvPr id="3" name="Espace réservé du contenu 2"/>
          <p:cNvSpPr>
            <a:spLocks noGrp="1"/>
          </p:cNvSpPr>
          <p:nvPr>
            <p:ph idx="1"/>
          </p:nvPr>
        </p:nvSpPr>
        <p:spPr/>
        <p:txBody>
          <a:bodyPr/>
          <a:lstStyle/>
          <a:p>
            <a:pPr>
              <a:buNone/>
            </a:pPr>
            <a:r>
              <a:rPr lang="fr-FR" dirty="0" smtClean="0"/>
              <a:t>Il y a 18 espèces de phoques.</a:t>
            </a:r>
          </a:p>
          <a:p>
            <a:pPr>
              <a:buNone/>
            </a:pPr>
            <a:r>
              <a:rPr lang="fr-FR" dirty="0" smtClean="0"/>
              <a:t>Les plus connus sont :</a:t>
            </a:r>
          </a:p>
          <a:p>
            <a:r>
              <a:rPr lang="fr-FR" dirty="0" smtClean="0"/>
              <a:t>-le phoque commun</a:t>
            </a:r>
          </a:p>
          <a:p>
            <a:r>
              <a:rPr lang="fr-FR" dirty="0" smtClean="0"/>
              <a:t>-le phoque gris</a:t>
            </a:r>
          </a:p>
          <a:p>
            <a:r>
              <a:rPr lang="fr-FR" dirty="0" smtClean="0"/>
              <a:t>-le phoque du Groenland</a:t>
            </a:r>
          </a:p>
          <a:p>
            <a:r>
              <a:rPr lang="fr-FR" dirty="0" smtClean="0"/>
              <a:t>-le phoque de Weddell</a:t>
            </a:r>
          </a:p>
          <a:p>
            <a:r>
              <a:rPr lang="fr-FR" dirty="0" smtClean="0"/>
              <a:t>-le phoque moine de Méditerranée qui est en danger de disparition</a:t>
            </a:r>
            <a:endParaRPr lang="fr-FR" dirty="0"/>
          </a:p>
        </p:txBody>
      </p:sp>
      <p:pic>
        <p:nvPicPr>
          <p:cNvPr id="4" name="Image 3" descr="kyle-mcburnie-est-le-grand-gagnant-de-la-competition-son-image-capturee-au-large-de-san-diego-en-californie-represente-un-phoque-commun-phoca-vitulina-au-milieu-d-une-foret-de-v.jpg"/>
          <p:cNvPicPr>
            <a:picLocks noChangeAspect="1"/>
          </p:cNvPicPr>
          <p:nvPr/>
        </p:nvPicPr>
        <p:blipFill>
          <a:blip r:embed="rId2"/>
          <a:stretch>
            <a:fillRect/>
          </a:stretch>
        </p:blipFill>
        <p:spPr>
          <a:xfrm>
            <a:off x="5857884" y="1071546"/>
            <a:ext cx="2869719" cy="3240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istoire_naturelle_animaux_-_715_Squelette_du_phoque_commun.jpg"/>
          <p:cNvPicPr>
            <a:picLocks noChangeAspect="1"/>
          </p:cNvPicPr>
          <p:nvPr/>
        </p:nvPicPr>
        <p:blipFill>
          <a:blip r:embed="rId2" cstate="print"/>
          <a:stretch>
            <a:fillRect/>
          </a:stretch>
        </p:blipFill>
        <p:spPr>
          <a:xfrm>
            <a:off x="4357686" y="214290"/>
            <a:ext cx="4594953" cy="2376000"/>
          </a:xfrm>
          <a:prstGeom prst="rect">
            <a:avLst/>
          </a:prstGeom>
        </p:spPr>
      </p:pic>
      <p:sp>
        <p:nvSpPr>
          <p:cNvPr id="2" name="Titre 1"/>
          <p:cNvSpPr>
            <a:spLocks noGrp="1"/>
          </p:cNvSpPr>
          <p:nvPr>
            <p:ph type="title"/>
          </p:nvPr>
        </p:nvSpPr>
        <p:spPr>
          <a:xfrm>
            <a:off x="914400" y="512064"/>
            <a:ext cx="3371848" cy="1988242"/>
          </a:xfrm>
        </p:spPr>
        <p:txBody>
          <a:bodyPr/>
          <a:lstStyle/>
          <a:p>
            <a:r>
              <a:rPr lang="fr-FR" dirty="0" smtClean="0"/>
              <a:t>LA DESCRIPTION</a:t>
            </a:r>
            <a:endParaRPr lang="fr-FR" dirty="0"/>
          </a:p>
        </p:txBody>
      </p:sp>
      <p:sp>
        <p:nvSpPr>
          <p:cNvPr id="3" name="Espace réservé du contenu 2"/>
          <p:cNvSpPr>
            <a:spLocks noGrp="1"/>
          </p:cNvSpPr>
          <p:nvPr>
            <p:ph idx="1"/>
          </p:nvPr>
        </p:nvSpPr>
        <p:spPr>
          <a:xfrm>
            <a:off x="914400" y="2643182"/>
            <a:ext cx="7772400" cy="3712378"/>
          </a:xfrm>
        </p:spPr>
        <p:txBody>
          <a:bodyPr>
            <a:normAutofit fontScale="92500" lnSpcReduction="10000"/>
          </a:bodyPr>
          <a:lstStyle/>
          <a:p>
            <a:r>
              <a:rPr lang="fr-FR" dirty="0" smtClean="0"/>
              <a:t>Le phoque commun est un mammifère marin. On l’appelle aussi le veau marin.</a:t>
            </a:r>
          </a:p>
          <a:p>
            <a:r>
              <a:rPr lang="fr-FR" dirty="0" smtClean="0"/>
              <a:t>Il a une épaisse couche de graisse pour pouvoir vivre dans les eaux froides.</a:t>
            </a:r>
          </a:p>
          <a:p>
            <a:r>
              <a:rPr lang="fr-FR" dirty="0" smtClean="0"/>
              <a:t>Il mesure entre 1m40 et 2 mètres de long. </a:t>
            </a:r>
          </a:p>
          <a:p>
            <a:r>
              <a:rPr lang="fr-FR" dirty="0" smtClean="0"/>
              <a:t>Il pèse entre 100 et 250 kg.</a:t>
            </a:r>
          </a:p>
          <a:p>
            <a:r>
              <a:rPr lang="fr-FR" dirty="0" smtClean="0"/>
              <a:t>Ses pattes arrières sont réunies et forment une sorte de nageoire.</a:t>
            </a:r>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endParaRPr lang="fr-FR" dirty="0"/>
          </a:p>
        </p:txBody>
      </p:sp>
      <p:sp>
        <p:nvSpPr>
          <p:cNvPr id="10" name="Espace réservé du contenu 9"/>
          <p:cNvSpPr>
            <a:spLocks noGrp="1"/>
          </p:cNvSpPr>
          <p:nvPr>
            <p:ph sz="half" idx="1"/>
          </p:nvPr>
        </p:nvSpPr>
        <p:spPr>
          <a:xfrm>
            <a:off x="500034" y="1285861"/>
            <a:ext cx="8322498" cy="1785950"/>
          </a:xfrm>
        </p:spPr>
        <p:txBody>
          <a:bodyPr/>
          <a:lstStyle/>
          <a:p>
            <a:r>
              <a:rPr lang="fr-FR" dirty="0" smtClean="0"/>
              <a:t>Sa couleur est variable. Il peut être noir à taches blanches, gris-bleu ou gris-brun.</a:t>
            </a:r>
          </a:p>
          <a:p>
            <a:r>
              <a:rPr lang="fr-FR" dirty="0" smtClean="0"/>
              <a:t>On le reconnait grâce à son nez en forme de « v ».</a:t>
            </a:r>
            <a:endParaRPr lang="fr-FR" dirty="0"/>
          </a:p>
        </p:txBody>
      </p:sp>
      <p:pic>
        <p:nvPicPr>
          <p:cNvPr id="12" name="Espace réservé du contenu 11" descr="phoque-commun.jpg"/>
          <p:cNvPicPr>
            <a:picLocks noGrp="1" noChangeAspect="1"/>
          </p:cNvPicPr>
          <p:nvPr>
            <p:ph sz="half" idx="2"/>
          </p:nvPr>
        </p:nvPicPr>
        <p:blipFill>
          <a:blip r:embed="rId2"/>
          <a:stretch>
            <a:fillRect/>
          </a:stretch>
        </p:blipFill>
        <p:spPr>
          <a:xfrm>
            <a:off x="785786" y="3643314"/>
            <a:ext cx="7815881" cy="2592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 VIT LE PHOQUE COMMUN?</a:t>
            </a:r>
            <a:endParaRPr lang="fr-FR" dirty="0"/>
          </a:p>
        </p:txBody>
      </p:sp>
      <p:sp>
        <p:nvSpPr>
          <p:cNvPr id="5" name="Espace réservé du texte 4"/>
          <p:cNvSpPr>
            <a:spLocks noGrp="1"/>
          </p:cNvSpPr>
          <p:nvPr>
            <p:ph type="body" idx="2"/>
          </p:nvPr>
        </p:nvSpPr>
        <p:spPr>
          <a:xfrm>
            <a:off x="685800" y="1435100"/>
            <a:ext cx="2514600" cy="6065866"/>
          </a:xfrm>
        </p:spPr>
        <p:txBody>
          <a:bodyPr>
            <a:noAutofit/>
          </a:bodyPr>
          <a:lstStyle/>
          <a:p>
            <a:r>
              <a:rPr lang="fr-FR" sz="2600" dirty="0" smtClean="0"/>
              <a:t>Le phoque habite  dans  les eaux du littoral  des côtes de l’Atlantique nord et du Pacifique nord. On le trouve aussi dans les eaux des îles </a:t>
            </a:r>
            <a:r>
              <a:rPr lang="fr-FR" sz="2600" dirty="0" smtClean="0"/>
              <a:t>côtières. Il vit toujours près de la terre.</a:t>
            </a:r>
            <a:endParaRPr lang="fr-FR" sz="2600" dirty="0"/>
          </a:p>
        </p:txBody>
      </p:sp>
      <p:pic>
        <p:nvPicPr>
          <p:cNvPr id="6" name="Espace réservé du contenu 5" descr="phoca_vi.gif"/>
          <p:cNvPicPr>
            <a:picLocks noGrp="1" noChangeAspect="1"/>
          </p:cNvPicPr>
          <p:nvPr>
            <p:ph sz="half" idx="1"/>
          </p:nvPr>
        </p:nvPicPr>
        <p:blipFill>
          <a:blip r:embed="rId2"/>
          <a:stretch>
            <a:fillRect/>
          </a:stretch>
        </p:blipFill>
        <p:spPr>
          <a:xfrm>
            <a:off x="3286116" y="1857364"/>
            <a:ext cx="5434946" cy="316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QU’IL MANGE</a:t>
            </a:r>
            <a:endParaRPr lang="fr-FR" dirty="0"/>
          </a:p>
        </p:txBody>
      </p:sp>
      <p:sp>
        <p:nvSpPr>
          <p:cNvPr id="3" name="Espace réservé du texte 2"/>
          <p:cNvSpPr>
            <a:spLocks noGrp="1"/>
          </p:cNvSpPr>
          <p:nvPr>
            <p:ph type="body" idx="2"/>
          </p:nvPr>
        </p:nvSpPr>
        <p:spPr/>
        <p:txBody>
          <a:bodyPr>
            <a:noAutofit/>
          </a:bodyPr>
          <a:lstStyle/>
          <a:p>
            <a:r>
              <a:rPr lang="fr-FR" sz="2200" dirty="0" smtClean="0"/>
              <a:t>Le phoque commun est carnivore. Il se nourrit de poissons (harengs, morues), de calamars, de  crustacés, de mollusques.</a:t>
            </a:r>
          </a:p>
          <a:p>
            <a:r>
              <a:rPr lang="fr-FR" sz="2200" dirty="0" smtClean="0"/>
              <a:t>Chaque jour, il mange environ  5% de son poids. Un phoque de </a:t>
            </a:r>
            <a:r>
              <a:rPr lang="fr-FR" sz="2200" dirty="0" smtClean="0"/>
              <a:t>100 </a:t>
            </a:r>
            <a:r>
              <a:rPr lang="fr-FR" sz="2200" dirty="0" smtClean="0"/>
              <a:t>kg a besoin de </a:t>
            </a:r>
            <a:r>
              <a:rPr lang="fr-FR" sz="2200" dirty="0" smtClean="0"/>
              <a:t>5</a:t>
            </a:r>
            <a:r>
              <a:rPr lang="fr-FR" sz="2200" dirty="0" smtClean="0"/>
              <a:t> </a:t>
            </a:r>
            <a:r>
              <a:rPr lang="fr-FR" sz="2200" dirty="0" smtClean="0"/>
              <a:t>kg de nourriture quotidienne.</a:t>
            </a:r>
            <a:endParaRPr lang="fr-FR" sz="2200" dirty="0"/>
          </a:p>
        </p:txBody>
      </p:sp>
      <p:pic>
        <p:nvPicPr>
          <p:cNvPr id="5" name="Espace réservé du contenu 4" descr="Sea_lion_and_Sturgeon.jpg"/>
          <p:cNvPicPr>
            <a:picLocks noGrp="1" noChangeAspect="1"/>
          </p:cNvPicPr>
          <p:nvPr>
            <p:ph sz="half" idx="1"/>
          </p:nvPr>
        </p:nvPicPr>
        <p:blipFill>
          <a:blip r:embed="rId2"/>
          <a:stretch>
            <a:fillRect/>
          </a:stretch>
        </p:blipFill>
        <p:spPr>
          <a:xfrm>
            <a:off x="3286116" y="1428736"/>
            <a:ext cx="5636317" cy="316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SE DEPLACE-T-IL?</a:t>
            </a:r>
            <a:endParaRPr lang="fr-FR" dirty="0"/>
          </a:p>
        </p:txBody>
      </p:sp>
      <p:sp>
        <p:nvSpPr>
          <p:cNvPr id="3" name="Espace réservé du texte 2"/>
          <p:cNvSpPr>
            <a:spLocks noGrp="1"/>
          </p:cNvSpPr>
          <p:nvPr>
            <p:ph type="body" idx="2"/>
          </p:nvPr>
        </p:nvSpPr>
        <p:spPr/>
        <p:txBody>
          <a:bodyPr>
            <a:normAutofit/>
          </a:bodyPr>
          <a:lstStyle/>
          <a:p>
            <a:r>
              <a:rPr lang="fr-FR" sz="2000" dirty="0" smtClean="0"/>
              <a:t>Il est  beaucoup plus à l’aise dans l’eau que sur terre où il vient pour mettre au monde ses petits.</a:t>
            </a:r>
          </a:p>
          <a:p>
            <a:r>
              <a:rPr lang="fr-FR" sz="2000" dirty="0" smtClean="0"/>
              <a:t>Il ne s’éloigne pas trop des côtes. Il descend à 20 mètres de profondeur en apnée, jusqu’à 3 minutes. Il ne peut pas respirer sous l’eau. </a:t>
            </a:r>
          </a:p>
        </p:txBody>
      </p:sp>
      <p:pic>
        <p:nvPicPr>
          <p:cNvPr id="5" name="Espace réservé du contenu 4" descr="800px-Europäischer_Seehund.jpg"/>
          <p:cNvPicPr>
            <a:picLocks noGrp="1" noChangeAspect="1"/>
          </p:cNvPicPr>
          <p:nvPr>
            <p:ph sz="half" idx="1"/>
          </p:nvPr>
        </p:nvPicPr>
        <p:blipFill>
          <a:blip r:embed="rId2"/>
          <a:stretch>
            <a:fillRect/>
          </a:stretch>
        </p:blipFill>
        <p:spPr>
          <a:xfrm>
            <a:off x="3143240" y="1071546"/>
            <a:ext cx="3540755" cy="4572000"/>
          </a:xfrm>
        </p:spPr>
      </p:pic>
      <p:pic>
        <p:nvPicPr>
          <p:cNvPr id="6" name="Image 5" descr="4e1a84949a_800px-Helgoland_bmn5.jpg"/>
          <p:cNvPicPr>
            <a:picLocks noChangeAspect="1"/>
          </p:cNvPicPr>
          <p:nvPr/>
        </p:nvPicPr>
        <p:blipFill>
          <a:blip r:embed="rId3"/>
          <a:srcRect l="21874" t="17509"/>
          <a:stretch>
            <a:fillRect/>
          </a:stretch>
        </p:blipFill>
        <p:spPr>
          <a:xfrm>
            <a:off x="4806417" y="2714620"/>
            <a:ext cx="4337583" cy="3029058"/>
          </a:xfrm>
          <a:prstGeom prst="hexagon">
            <a:avLst>
              <a:gd name="adj" fmla="val 62353"/>
              <a:gd name="vf" fmla="val 115470"/>
            </a:avLst>
          </a:prstGeom>
        </p:spPr>
      </p:pic>
      <p:pic>
        <p:nvPicPr>
          <p:cNvPr id="7" name="Image 6" descr="media_xl_332827.jpg"/>
          <p:cNvPicPr>
            <a:picLocks noChangeAspect="1"/>
          </p:cNvPicPr>
          <p:nvPr/>
        </p:nvPicPr>
        <p:blipFill>
          <a:blip r:embed="rId4"/>
          <a:stretch>
            <a:fillRect/>
          </a:stretch>
        </p:blipFill>
        <p:spPr>
          <a:xfrm>
            <a:off x="1714480" y="5500702"/>
            <a:ext cx="1699803" cy="1224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SE REPRODUIT-IL?</a:t>
            </a:r>
            <a:endParaRPr lang="fr-FR" dirty="0"/>
          </a:p>
        </p:txBody>
      </p:sp>
      <p:sp>
        <p:nvSpPr>
          <p:cNvPr id="3" name="Espace réservé du texte 2"/>
          <p:cNvSpPr>
            <a:spLocks noGrp="1"/>
          </p:cNvSpPr>
          <p:nvPr>
            <p:ph type="body" idx="2"/>
          </p:nvPr>
        </p:nvSpPr>
        <p:spPr>
          <a:xfrm>
            <a:off x="685800" y="5961380"/>
            <a:ext cx="2514600" cy="45719"/>
          </a:xfrm>
        </p:spPr>
        <p:txBody>
          <a:bodyPr>
            <a:normAutofit fontScale="25000" lnSpcReduction="20000"/>
          </a:bodyPr>
          <a:lstStyle/>
          <a:p>
            <a:endParaRPr lang="fr-FR" dirty="0"/>
          </a:p>
        </p:txBody>
      </p:sp>
      <p:sp>
        <p:nvSpPr>
          <p:cNvPr id="4" name="Espace réservé du contenu 3"/>
          <p:cNvSpPr>
            <a:spLocks noGrp="1"/>
          </p:cNvSpPr>
          <p:nvPr>
            <p:ph sz="half" idx="1"/>
          </p:nvPr>
        </p:nvSpPr>
        <p:spPr>
          <a:xfrm>
            <a:off x="642910" y="1435100"/>
            <a:ext cx="8272490" cy="2208214"/>
          </a:xfrm>
        </p:spPr>
        <p:txBody>
          <a:bodyPr>
            <a:normAutofit fontScale="85000" lnSpcReduction="20000"/>
          </a:bodyPr>
          <a:lstStyle/>
          <a:p>
            <a:r>
              <a:rPr lang="fr-FR" dirty="0" smtClean="0"/>
              <a:t>Le phoque commun peut avoir un seul petit. La gestation (quand le petit grandit dans le ventre de sa mère) dure 11 mois. La naissance se fait  sur la terre ferme mais le bébé sait tout de suite nager en apnée. Il mesure 70 à 90 cm et pèse entre 9 et 13 kg à la naissance. Il tète sa mère 4 à 6 semaines.</a:t>
            </a:r>
            <a:endParaRPr lang="fr-FR" dirty="0"/>
          </a:p>
        </p:txBody>
      </p:sp>
      <p:pic>
        <p:nvPicPr>
          <p:cNvPr id="5" name="Image 4" descr="phoque-gris-et-bebe1.jpg"/>
          <p:cNvPicPr>
            <a:picLocks noChangeAspect="1"/>
          </p:cNvPicPr>
          <p:nvPr/>
        </p:nvPicPr>
        <p:blipFill>
          <a:blip r:embed="rId2"/>
          <a:stretch>
            <a:fillRect/>
          </a:stretch>
        </p:blipFill>
        <p:spPr>
          <a:xfrm>
            <a:off x="1928794" y="3643314"/>
            <a:ext cx="5405354" cy="2952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PHOQUE OU OTARIE</a:t>
            </a:r>
            <a:endParaRPr lang="fr-FR"/>
          </a:p>
        </p:txBody>
      </p:sp>
      <p:sp>
        <p:nvSpPr>
          <p:cNvPr id="3" name="Espace réservé du texte 2"/>
          <p:cNvSpPr>
            <a:spLocks noGrp="1"/>
          </p:cNvSpPr>
          <p:nvPr>
            <p:ph idx="1"/>
          </p:nvPr>
        </p:nvSpPr>
        <p:spPr/>
        <p:txBody>
          <a:bodyPr>
            <a:normAutofit lnSpcReduction="10000"/>
          </a:bodyPr>
          <a:lstStyle/>
          <a:p>
            <a:r>
              <a:rPr lang="fr-FR" dirty="0" smtClean="0"/>
              <a:t>Les deux animaux se ressemblent beaucoup. Mais on peut les différencier grâce à leurs oreilles. L’otarie a des oreilles visibles. Le phoque  a juste des trous.</a:t>
            </a:r>
          </a:p>
          <a:p>
            <a:r>
              <a:rPr lang="fr-FR" dirty="0" smtClean="0"/>
              <a:t>Ils ne se déplacent pas de la même façon. L’otarie marche sur terre grâce à ses pattes allongées alors que le phoque rampe.</a:t>
            </a:r>
          </a:p>
          <a:p>
            <a:r>
              <a:rPr lang="fr-FR" dirty="0" smtClean="0"/>
              <a:t>La forme du visage change . L’otarie a un museau plus développé et des canines visibles.</a:t>
            </a: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203</TotalTime>
  <Words>607</Words>
  <Application>Microsoft Office PowerPoint</Application>
  <PresentationFormat>Affichage à l'écran (4:3)</PresentationFormat>
  <Paragraphs>44</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Métro</vt:lpstr>
      <vt:lpstr>LE PHOQUE COMMUN</vt:lpstr>
      <vt:lpstr>LES ESPECES</vt:lpstr>
      <vt:lpstr>LA DESCRIPTION</vt:lpstr>
      <vt:lpstr>Diapositive 4</vt:lpstr>
      <vt:lpstr>OU VIT LE PHOQUE COMMUN?</vt:lpstr>
      <vt:lpstr>CE QU’IL MANGE</vt:lpstr>
      <vt:lpstr>COMMENT SE DEPLACE-T-IL?</vt:lpstr>
      <vt:lpstr>COMMENT SE REPRODUIT-IL?</vt:lpstr>
      <vt:lpstr>PHOQUE OU OTARIE</vt:lpstr>
      <vt:lpstr>Phoque ou otarie?</vt:lpstr>
      <vt:lpstr>Les menaces</vt:lpstr>
      <vt:lpstr>La chasse aux phoques</vt:lpstr>
      <vt:lpstr>Un hôpital pour les jeunes phoques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PHOQUE COMMUN</dc:title>
  <dc:creator>Hélène</dc:creator>
  <cp:lastModifiedBy>Hélène</cp:lastModifiedBy>
  <cp:revision>25</cp:revision>
  <dcterms:created xsi:type="dcterms:W3CDTF">2016-05-29T14:11:04Z</dcterms:created>
  <dcterms:modified xsi:type="dcterms:W3CDTF">2016-06-27T16:00:20Z</dcterms:modified>
</cp:coreProperties>
</file>