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9" r:id="rId7"/>
    <p:sldId id="261" r:id="rId8"/>
    <p:sldId id="262" r:id="rId9"/>
    <p:sldId id="263" r:id="rId10"/>
    <p:sldId id="264" r:id="rId11"/>
    <p:sldId id="266" r:id="rId12"/>
    <p:sldId id="267" r:id="rId13"/>
    <p:sldId id="268" r:id="rId14"/>
    <p:sldId id="270" r:id="rId15"/>
    <p:sldId id="271"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71" autoAdjust="0"/>
  </p:normalViewPr>
  <p:slideViewPr>
    <p:cSldViewPr>
      <p:cViewPr varScale="1">
        <p:scale>
          <a:sx n="69" d="100"/>
          <a:sy n="69" d="100"/>
        </p:scale>
        <p:origin x="-139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32799C30-ED54-4A17-A01D-B736A4A52900}" type="datetimeFigureOut">
              <a:rPr lang="fr-FR" smtClean="0"/>
              <a:pPr/>
              <a:t>08/01/2016</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B3B51266-5F92-4CD5-98F5-88ACAA8145E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32799C30-ED54-4A17-A01D-B736A4A52900}" type="datetimeFigureOut">
              <a:rPr lang="fr-FR" smtClean="0"/>
              <a:pPr/>
              <a:t>08/01/2016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B51266-5F92-4CD5-98F5-88ACAA8145E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32799C30-ED54-4A17-A01D-B736A4A52900}" type="datetimeFigureOut">
              <a:rPr lang="fr-FR" smtClean="0"/>
              <a:pPr/>
              <a:t>08/01/2016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B51266-5F92-4CD5-98F5-88ACAA8145E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32799C30-ED54-4A17-A01D-B736A4A52900}" type="datetimeFigureOut">
              <a:rPr lang="fr-FR" smtClean="0"/>
              <a:pPr/>
              <a:t>08/01/2016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B51266-5F92-4CD5-98F5-88ACAA8145E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32799C30-ED54-4A17-A01D-B736A4A52900}" type="datetimeFigureOut">
              <a:rPr lang="fr-FR" smtClean="0"/>
              <a:pPr/>
              <a:t>08/01/2016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B51266-5F92-4CD5-98F5-88ACAA8145E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32799C30-ED54-4A17-A01D-B736A4A52900}" type="datetimeFigureOut">
              <a:rPr lang="fr-FR" smtClean="0"/>
              <a:pPr/>
              <a:t>08/01/2016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3B51266-5F92-4CD5-98F5-88ACAA8145E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32799C30-ED54-4A17-A01D-B736A4A52900}" type="datetimeFigureOut">
              <a:rPr lang="fr-FR" smtClean="0"/>
              <a:pPr/>
              <a:t>08/01/2016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3B51266-5F92-4CD5-98F5-88ACAA8145E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32799C30-ED54-4A17-A01D-B736A4A52900}" type="datetimeFigureOut">
              <a:rPr lang="fr-FR" smtClean="0"/>
              <a:pPr/>
              <a:t>08/01/2016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3B51266-5F92-4CD5-98F5-88ACAA8145E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99C30-ED54-4A17-A01D-B736A4A52900}" type="datetimeFigureOut">
              <a:rPr lang="fr-FR" smtClean="0"/>
              <a:pPr/>
              <a:t>08/01/2016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3B51266-5F92-4CD5-98F5-88ACAA8145E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32799C30-ED54-4A17-A01D-B736A4A52900}" type="datetimeFigureOut">
              <a:rPr lang="fr-FR" smtClean="0"/>
              <a:pPr/>
              <a:t>08/01/2016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3B51266-5F92-4CD5-98F5-88ACAA8145E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32799C30-ED54-4A17-A01D-B736A4A52900}" type="datetimeFigureOut">
              <a:rPr lang="fr-FR" smtClean="0"/>
              <a:pPr/>
              <a:t>08/01/2016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B3B51266-5F92-4CD5-98F5-88ACAA8145E4}" type="slidenum">
              <a:rPr lang="fr-FR" smtClean="0"/>
              <a:pPr/>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799C30-ED54-4A17-A01D-B736A4A52900}" type="datetimeFigureOut">
              <a:rPr lang="fr-FR" smtClean="0"/>
              <a:pPr/>
              <a:t>08/01/2016</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B51266-5F92-4CD5-98F5-88ACAA8145E4}" type="slidenum">
              <a:rPr lang="fr-FR" smtClean="0"/>
              <a:pPr/>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plages.tv/liste/plages-alpes-maritimes" TargetMode="External"/><Relationship Id="rId7" Type="http://schemas.openxmlformats.org/officeDocument/2006/relationships/hyperlink" Target="http://www.google.fr/url?url=http://guide-circuit-autour-de-marseille-calanques-de-cassis.locaguide-tourisme.com/fr/la-region-en-bref&amp;rct=j&amp;frm=1&amp;q=&amp;esrc=s&amp;sa=U&amp;ved=0ahUKEwjO2cbU7uzJAhVMVhoKHbzoAroQwW4IKDAJ&amp;usg=AFQjCNFLPS-JNRvlW5YI9j7vzgIwgHsX_A" TargetMode="External"/><Relationship Id="rId2" Type="http://schemas.openxmlformats.org/officeDocument/2006/relationships/hyperlink" Target="http://www.plages.tv/guide/calanques-marseille-cassis"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calanques13.com/photo/calanques/en-vau/bateau-envau.jpg" TargetMode="External"/><Relationship Id="rId10" Type="http://schemas.openxmlformats.org/officeDocument/2006/relationships/image" Target="../media/image7.png"/><Relationship Id="rId4" Type="http://schemas.openxmlformats.org/officeDocument/2006/relationships/hyperlink" Target="http://www.plages.tv/liste/plages-var"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pload.wikimedia.org/wikipedia/commons/1/15/Provence-Alpes-C%C3%B4te_d%E2%80%99Azur_region_locator_map.sv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Côte d’Azur</a:t>
            </a:r>
            <a:endParaRPr lang="fr-FR" dirty="0"/>
          </a:p>
        </p:txBody>
      </p:sp>
      <p:sp>
        <p:nvSpPr>
          <p:cNvPr id="3" name="Sous-titre 2"/>
          <p:cNvSpPr>
            <a:spLocks noGrp="1"/>
          </p:cNvSpPr>
          <p:nvPr>
            <p:ph type="subTitle" idx="1"/>
          </p:nvPr>
        </p:nvSpPr>
        <p:spPr/>
        <p:txBody>
          <a:bodyPr/>
          <a:lstStyle/>
          <a:p>
            <a:r>
              <a:rPr lang="fr-FR" dirty="0" smtClean="0"/>
              <a:t>Le tourisme</a:t>
            </a:r>
            <a:endParaRPr lang="fr-FR" dirty="0"/>
          </a:p>
        </p:txBody>
      </p:sp>
      <p:pic>
        <p:nvPicPr>
          <p:cNvPr id="5122" name="Picture 2" descr="F:\BlasonCOTEDAZUR[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22654" y="764704"/>
            <a:ext cx="1296144" cy="14193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F:\IMG_714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4187490"/>
            <a:ext cx="5246737" cy="209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7092280" y="6211669"/>
            <a:ext cx="1872208" cy="261610"/>
          </a:xfrm>
          <a:prstGeom prst="rect">
            <a:avLst/>
          </a:prstGeom>
          <a:noFill/>
        </p:spPr>
        <p:txBody>
          <a:bodyPr wrap="square" rtlCol="0">
            <a:spAutoFit/>
          </a:bodyPr>
          <a:lstStyle/>
          <a:p>
            <a:r>
              <a:rPr lang="fr-FR" sz="1100" b="1" i="1" dirty="0" smtClean="0"/>
              <a:t>Exposé réalisé par Mathis</a:t>
            </a:r>
            <a:endParaRPr lang="fr-FR" sz="1100" b="1" i="1" dirty="0"/>
          </a:p>
        </p:txBody>
      </p:sp>
    </p:spTree>
    <p:extLst>
      <p:ext uri="{BB962C8B-B14F-4D97-AF65-F5344CB8AC3E}">
        <p14:creationId xmlns:p14="http://schemas.microsoft.com/office/powerpoint/2010/main" xmlns="" val="3174731702"/>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06966"/>
            <a:ext cx="8640960" cy="5447645"/>
          </a:xfrm>
          <a:prstGeom prst="rect">
            <a:avLst/>
          </a:prstGeom>
        </p:spPr>
        <p:txBody>
          <a:bodyPr wrap="square">
            <a:spAutoFit/>
          </a:bodyPr>
          <a:lstStyle/>
          <a:p>
            <a:pPr algn="ctr"/>
            <a:r>
              <a:rPr lang="fr-FR" sz="2400" b="1" u="sng" dirty="0" smtClean="0"/>
              <a:t>Tourisme de montagne et sports d’hiver</a:t>
            </a:r>
          </a:p>
          <a:p>
            <a:r>
              <a:rPr lang="fr-FR" dirty="0" smtClean="0"/>
              <a:t>								</a:t>
            </a:r>
            <a:endParaRPr lang="fr-FR" dirty="0"/>
          </a:p>
          <a:p>
            <a:endParaRPr lang="fr-FR" dirty="0" smtClean="0"/>
          </a:p>
          <a:p>
            <a:endParaRPr lang="fr-FR" dirty="0" smtClean="0"/>
          </a:p>
          <a:p>
            <a:endParaRPr lang="fr-FR" dirty="0"/>
          </a:p>
          <a:p>
            <a:pPr algn="just"/>
            <a:r>
              <a:rPr lang="fr-FR" sz="1600" dirty="0" smtClean="0"/>
              <a:t>La </a:t>
            </a:r>
            <a:r>
              <a:rPr lang="fr-FR" sz="1600" dirty="0"/>
              <a:t>montagne, "l’autre" Côte d’Azur, accueille 5% des séjours de </a:t>
            </a:r>
            <a:r>
              <a:rPr lang="fr-FR" sz="1600" dirty="0" smtClean="0"/>
              <a:t>touristes.</a:t>
            </a:r>
          </a:p>
          <a:p>
            <a:pPr algn="just"/>
            <a:r>
              <a:rPr lang="fr-FR" sz="1600" dirty="0" smtClean="0"/>
              <a:t>Le Massif des Alpes du Sud représente 65 % du territoire régional, un territoire de montagne, rural et exceptionnel par les espaces naturels.</a:t>
            </a:r>
            <a:endParaRPr lang="fr-FR" sz="1600" dirty="0"/>
          </a:p>
          <a:p>
            <a:pPr algn="just"/>
            <a:endParaRPr lang="fr-FR" sz="1600" dirty="0" smtClean="0"/>
          </a:p>
          <a:p>
            <a:pPr algn="just"/>
            <a:r>
              <a:rPr lang="fr-FR" sz="1600" dirty="0"/>
              <a:t>Les stations offrent globalement 233 pistes de ski alpin, 29 pistes de ski de fond et 96 remontées </a:t>
            </a:r>
            <a:r>
              <a:rPr lang="fr-FR" sz="1600" dirty="0" smtClean="0"/>
              <a:t>mécaniques.</a:t>
            </a:r>
          </a:p>
          <a:p>
            <a:endParaRPr lang="fr-FR" dirty="0" smtClean="0"/>
          </a:p>
          <a:p>
            <a:endParaRPr lang="fr-FR" dirty="0"/>
          </a:p>
          <a:p>
            <a:endParaRPr lang="fr-FR" dirty="0" smtClean="0"/>
          </a:p>
          <a:p>
            <a:endParaRPr lang="fr-FR" dirty="0"/>
          </a:p>
          <a:p>
            <a:endParaRPr lang="fr-FR" dirty="0"/>
          </a:p>
          <a:p>
            <a:endParaRPr lang="fr-FR" dirty="0" smtClean="0"/>
          </a:p>
          <a:p>
            <a:endParaRPr lang="fr-FR" dirty="0"/>
          </a:p>
          <a:p>
            <a:endParaRPr lang="fr-FR"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5147140"/>
            <a:ext cx="1898777" cy="12658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9451" r="-710" b="20539"/>
          <a:stretch/>
        </p:blipFill>
        <p:spPr bwMode="auto">
          <a:xfrm>
            <a:off x="683568" y="5282726"/>
            <a:ext cx="1793225" cy="9688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3745064"/>
            <a:ext cx="1279038" cy="9635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0047255">
            <a:off x="305213" y="1124744"/>
            <a:ext cx="1200150" cy="800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909090">
            <a:off x="7568819" y="1104863"/>
            <a:ext cx="932531" cy="5843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0" name="Picture 2" descr="F:\image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65113" y="3750355"/>
            <a:ext cx="1639444" cy="1229583"/>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F:\image3.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59832" y="3745064"/>
            <a:ext cx="1754816" cy="13161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810877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carte-grosses-stations-cote-azur[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813" y="1628800"/>
            <a:ext cx="2854905" cy="150103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Espace réservé du contenu 4"/>
          <p:cNvSpPr>
            <a:spLocks noGrp="1"/>
          </p:cNvSpPr>
          <p:nvPr>
            <p:ph idx="1"/>
          </p:nvPr>
        </p:nvSpPr>
        <p:spPr>
          <a:xfrm>
            <a:off x="299982" y="980875"/>
            <a:ext cx="8229600" cy="4389120"/>
          </a:xfrm>
        </p:spPr>
        <p:txBody>
          <a:bodyPr>
            <a:normAutofit/>
          </a:bodyPr>
          <a:lstStyle/>
          <a:p>
            <a:pPr marL="0" indent="0" algn="ctr">
              <a:buNone/>
            </a:pPr>
            <a:r>
              <a:rPr lang="fr-FR" sz="2400" b="1" u="sng" dirty="0" smtClean="0"/>
              <a:t>Tourisme de plages</a:t>
            </a:r>
            <a:endParaRPr lang="fr-FR" sz="2400" b="1" u="sng" dirty="0"/>
          </a:p>
        </p:txBody>
      </p:sp>
      <p:sp>
        <p:nvSpPr>
          <p:cNvPr id="6" name="ZoneTexte 5"/>
          <p:cNvSpPr txBox="1"/>
          <p:nvPr/>
        </p:nvSpPr>
        <p:spPr>
          <a:xfrm>
            <a:off x="323528" y="620688"/>
            <a:ext cx="8064896" cy="4247317"/>
          </a:xfrm>
          <a:prstGeom prst="rect">
            <a:avLst/>
          </a:prstGeom>
          <a:noFill/>
        </p:spPr>
        <p:txBody>
          <a:bodyPr wrap="square" rtlCol="0">
            <a:spAutoFit/>
          </a:bodyPr>
          <a:lstStyle/>
          <a:p>
            <a:endParaRPr lang="fr-FR" dirty="0" smtClean="0"/>
          </a:p>
          <a:p>
            <a:endParaRPr lang="fr-FR" dirty="0"/>
          </a:p>
          <a:p>
            <a:endParaRPr lang="fr-FR" dirty="0" smtClean="0"/>
          </a:p>
          <a:p>
            <a:endParaRPr lang="fr-FR" dirty="0"/>
          </a:p>
          <a:p>
            <a:r>
              <a:rPr lang="fr-FR" dirty="0" smtClean="0"/>
              <a:t>							</a:t>
            </a:r>
          </a:p>
          <a:p>
            <a:endParaRPr lang="fr-FR" dirty="0"/>
          </a:p>
          <a:p>
            <a:endParaRPr lang="fr-FR" dirty="0" smtClean="0"/>
          </a:p>
          <a:p>
            <a:endParaRPr lang="fr-FR" dirty="0"/>
          </a:p>
          <a:p>
            <a:endParaRPr lang="fr-FR" dirty="0" smtClean="0"/>
          </a:p>
          <a:p>
            <a:endParaRPr lang="fr-FR" dirty="0" smtClean="0"/>
          </a:p>
          <a:p>
            <a:pPr algn="ctr"/>
            <a:r>
              <a:rPr lang="fr-FR" dirty="0" smtClean="0"/>
              <a:t>Grâce à son littoral balnéaire, la région accueille une majorité de touristes. </a:t>
            </a:r>
          </a:p>
          <a:p>
            <a:pPr algn="ctr"/>
            <a:r>
              <a:rPr lang="fr-FR" u="sng" dirty="0" smtClean="0"/>
              <a:t>3000 heures d’ensoleillement </a:t>
            </a:r>
            <a:r>
              <a:rPr lang="fr-FR" dirty="0" smtClean="0"/>
              <a:t>en moyenne par an sur le littoral.</a:t>
            </a:r>
          </a:p>
          <a:p>
            <a:endParaRPr lang="fr-FR" dirty="0"/>
          </a:p>
          <a:p>
            <a:endParaRPr lang="fr-FR" dirty="0" smtClean="0"/>
          </a:p>
          <a:p>
            <a:endParaRPr lang="fr-FR" dirty="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275" y="4544348"/>
            <a:ext cx="1664029" cy="12544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53060" y="4563150"/>
            <a:ext cx="1675351" cy="1116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9513998">
            <a:off x="266620" y="836712"/>
            <a:ext cx="1238250" cy="1104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2" name="Picture 6"/>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408" r="50000" b="10388"/>
          <a:stretch/>
        </p:blipFill>
        <p:spPr bwMode="auto">
          <a:xfrm rot="1162372">
            <a:off x="7173415" y="1029959"/>
            <a:ext cx="634642" cy="12803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4" name="Picture 2" descr="F:\IMG_7149.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58725" y="4570132"/>
            <a:ext cx="1800201" cy="12286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0738938"/>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04088"/>
            <a:ext cx="8295456" cy="5029168"/>
          </a:xfrm>
        </p:spPr>
        <p:txBody>
          <a:bodyPr>
            <a:normAutofit/>
          </a:bodyPr>
          <a:lstStyle/>
          <a:p>
            <a:pPr algn="ctr"/>
            <a:r>
              <a:rPr lang="fr-FR" sz="2400" b="1" u="sng" dirty="0" smtClean="0">
                <a:solidFill>
                  <a:schemeClr val="tx1"/>
                </a:solidFill>
                <a:latin typeface="+mn-lt"/>
              </a:rPr>
              <a:t>Tourisme de plein air</a:t>
            </a:r>
            <a:br>
              <a:rPr lang="fr-FR" sz="2400" b="1" u="sng" dirty="0" smtClean="0">
                <a:solidFill>
                  <a:schemeClr val="tx1"/>
                </a:solidFill>
                <a:latin typeface="+mn-lt"/>
              </a:rPr>
            </a:br>
            <a:r>
              <a:rPr lang="fr-FR" sz="2400" b="1" u="sng" dirty="0">
                <a:solidFill>
                  <a:schemeClr val="tx1"/>
                </a:solidFill>
                <a:latin typeface="+mn-lt"/>
              </a:rPr>
              <a:t/>
            </a:r>
            <a:br>
              <a:rPr lang="fr-FR" sz="2400" b="1" u="sng" dirty="0">
                <a:solidFill>
                  <a:schemeClr val="tx1"/>
                </a:solidFill>
                <a:latin typeface="+mn-lt"/>
              </a:rPr>
            </a:br>
            <a:r>
              <a:rPr lang="fr-FR" sz="2400" b="1" u="sng" dirty="0" smtClean="0">
                <a:solidFill>
                  <a:schemeClr val="tx1"/>
                </a:solidFill>
                <a:latin typeface="+mn-lt"/>
              </a:rPr>
              <a:t/>
            </a:r>
            <a:br>
              <a:rPr lang="fr-FR" sz="2400" b="1" u="sng" dirty="0" smtClean="0">
                <a:solidFill>
                  <a:schemeClr val="tx1"/>
                </a:solidFill>
                <a:latin typeface="+mn-lt"/>
              </a:rPr>
            </a:br>
            <a:r>
              <a:rPr lang="fr-FR" sz="2400" b="1" u="sng" dirty="0">
                <a:solidFill>
                  <a:schemeClr val="tx1"/>
                </a:solidFill>
                <a:latin typeface="+mn-lt"/>
              </a:rPr>
              <a:t/>
            </a:r>
            <a:br>
              <a:rPr lang="fr-FR" sz="2400" b="1" u="sng" dirty="0">
                <a:solidFill>
                  <a:schemeClr val="tx1"/>
                </a:solidFill>
                <a:latin typeface="+mn-lt"/>
              </a:rPr>
            </a:br>
            <a:r>
              <a:rPr lang="fr-FR" sz="2400" b="1" u="sng" dirty="0" smtClean="0">
                <a:solidFill>
                  <a:schemeClr val="tx1"/>
                </a:solidFill>
                <a:latin typeface="+mn-lt"/>
              </a:rPr>
              <a:t/>
            </a:r>
            <a:br>
              <a:rPr lang="fr-FR" sz="2400" b="1" u="sng" dirty="0" smtClean="0">
                <a:solidFill>
                  <a:schemeClr val="tx1"/>
                </a:solidFill>
                <a:latin typeface="+mn-lt"/>
              </a:rPr>
            </a:br>
            <a:r>
              <a:rPr lang="fr-FR" sz="2400" b="1" u="sng" dirty="0">
                <a:solidFill>
                  <a:schemeClr val="tx1"/>
                </a:solidFill>
                <a:latin typeface="+mn-lt"/>
              </a:rPr>
              <a:t/>
            </a:r>
            <a:br>
              <a:rPr lang="fr-FR" sz="2400" b="1" u="sng" dirty="0">
                <a:solidFill>
                  <a:schemeClr val="tx1"/>
                </a:solidFill>
                <a:latin typeface="+mn-lt"/>
              </a:rPr>
            </a:br>
            <a:r>
              <a:rPr lang="fr-FR" sz="2400" b="1" u="sng" dirty="0" smtClean="0">
                <a:solidFill>
                  <a:schemeClr val="tx1"/>
                </a:solidFill>
                <a:latin typeface="+mn-lt"/>
              </a:rPr>
              <a:t/>
            </a:r>
            <a:br>
              <a:rPr lang="fr-FR" sz="2400" b="1" u="sng" dirty="0" smtClean="0">
                <a:solidFill>
                  <a:schemeClr val="tx1"/>
                </a:solidFill>
                <a:latin typeface="+mn-lt"/>
              </a:rPr>
            </a:br>
            <a:r>
              <a:rPr lang="fr-FR" sz="2400" b="1" u="sng" dirty="0">
                <a:solidFill>
                  <a:schemeClr val="tx1"/>
                </a:solidFill>
                <a:latin typeface="+mn-lt"/>
              </a:rPr>
              <a:t/>
            </a:r>
            <a:br>
              <a:rPr lang="fr-FR" sz="2400" b="1" u="sng" dirty="0">
                <a:solidFill>
                  <a:schemeClr val="tx1"/>
                </a:solidFill>
                <a:latin typeface="+mn-lt"/>
              </a:rPr>
            </a:br>
            <a:r>
              <a:rPr lang="fr-FR" sz="2400" b="1" u="sng" dirty="0" smtClean="0">
                <a:solidFill>
                  <a:schemeClr val="tx1"/>
                </a:solidFill>
                <a:latin typeface="+mn-lt"/>
              </a:rPr>
              <a:t/>
            </a:r>
            <a:br>
              <a:rPr lang="fr-FR" sz="2400" b="1" u="sng" dirty="0" smtClean="0">
                <a:solidFill>
                  <a:schemeClr val="tx1"/>
                </a:solidFill>
                <a:latin typeface="+mn-lt"/>
              </a:rPr>
            </a:br>
            <a:r>
              <a:rPr lang="fr-FR" sz="2400" b="1" u="sng" dirty="0">
                <a:solidFill>
                  <a:schemeClr val="tx1"/>
                </a:solidFill>
                <a:latin typeface="+mn-lt"/>
              </a:rPr>
              <a:t/>
            </a:r>
            <a:br>
              <a:rPr lang="fr-FR" sz="2400" b="1" u="sng" dirty="0">
                <a:solidFill>
                  <a:schemeClr val="tx1"/>
                </a:solidFill>
                <a:latin typeface="+mn-lt"/>
              </a:rPr>
            </a:br>
            <a:r>
              <a:rPr lang="fr-FR" sz="2400" b="1" u="sng" dirty="0" smtClean="0">
                <a:solidFill>
                  <a:schemeClr val="tx1"/>
                </a:solidFill>
                <a:latin typeface="+mn-lt"/>
              </a:rPr>
              <a:t/>
            </a:r>
            <a:br>
              <a:rPr lang="fr-FR" sz="2400" b="1" u="sng" dirty="0" smtClean="0">
                <a:solidFill>
                  <a:schemeClr val="tx1"/>
                </a:solidFill>
                <a:latin typeface="+mn-lt"/>
              </a:rPr>
            </a:br>
            <a:r>
              <a:rPr lang="fr-FR" sz="2400" b="1" u="sng" dirty="0">
                <a:solidFill>
                  <a:schemeClr val="tx1"/>
                </a:solidFill>
                <a:latin typeface="+mn-lt"/>
              </a:rPr>
              <a:t/>
            </a:r>
            <a:br>
              <a:rPr lang="fr-FR" sz="2400" b="1" u="sng" dirty="0">
                <a:solidFill>
                  <a:schemeClr val="tx1"/>
                </a:solidFill>
                <a:latin typeface="+mn-lt"/>
              </a:rPr>
            </a:br>
            <a:endParaRPr lang="fr-FR" sz="2400" b="1" u="sng" dirty="0">
              <a:solidFill>
                <a:schemeClr val="tx1"/>
              </a:solidFill>
              <a:latin typeface="+mn-lt"/>
            </a:endParaRPr>
          </a:p>
        </p:txBody>
      </p:sp>
      <p:pic>
        <p:nvPicPr>
          <p:cNvPr id="3" name="Picture 6"/>
          <p:cNvPicPr/>
          <p:nvPr/>
        </p:nvPicPr>
        <p:blipFill rotWithShape="1">
          <a:blip r:embed="rId2" cstate="print">
            <a:extLst>
              <a:ext uri="{28A0092B-C50C-407E-A947-70E740481C1C}">
                <a14:useLocalDpi xmlns:a14="http://schemas.microsoft.com/office/drawing/2010/main" xmlns="" val="0"/>
              </a:ext>
            </a:extLst>
          </a:blip>
          <a:srcRect l="-114" t="29829" r="66601" b="-1"/>
          <a:stretch/>
        </p:blipFill>
        <p:spPr bwMode="auto">
          <a:xfrm>
            <a:off x="746868" y="1844824"/>
            <a:ext cx="2261803"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21108" y="1928232"/>
            <a:ext cx="1428750" cy="971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ZoneTexte 3"/>
          <p:cNvSpPr txBox="1"/>
          <p:nvPr/>
        </p:nvSpPr>
        <p:spPr>
          <a:xfrm>
            <a:off x="3995936" y="2060848"/>
            <a:ext cx="4248472" cy="307777"/>
          </a:xfrm>
          <a:prstGeom prst="rect">
            <a:avLst/>
          </a:prstGeom>
          <a:noFill/>
        </p:spPr>
        <p:txBody>
          <a:bodyPr wrap="square" rtlCol="0">
            <a:spAutoFit/>
          </a:bodyPr>
          <a:lstStyle/>
          <a:p>
            <a:r>
              <a:rPr lang="fr-FR" sz="1400" i="1" dirty="0" smtClean="0"/>
              <a:t>		Le Mercantour</a:t>
            </a:r>
            <a:endParaRPr lang="fr-FR" sz="1400" i="1"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21108" y="3114435"/>
            <a:ext cx="1445252" cy="9672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ZoneTexte 4"/>
          <p:cNvSpPr txBox="1"/>
          <p:nvPr/>
        </p:nvSpPr>
        <p:spPr>
          <a:xfrm flipH="1">
            <a:off x="5441189" y="3139467"/>
            <a:ext cx="3041698" cy="307777"/>
          </a:xfrm>
          <a:prstGeom prst="rect">
            <a:avLst/>
          </a:prstGeom>
          <a:noFill/>
        </p:spPr>
        <p:txBody>
          <a:bodyPr wrap="square" rtlCol="0">
            <a:spAutoFit/>
          </a:bodyPr>
          <a:lstStyle/>
          <a:p>
            <a:r>
              <a:rPr lang="fr-FR" sz="1400" i="1" dirty="0"/>
              <a:t> </a:t>
            </a:r>
            <a:r>
              <a:rPr lang="fr-FR" sz="1400" i="1" dirty="0" smtClean="0"/>
              <a:t>          Plages de Port Cros</a:t>
            </a:r>
            <a:endParaRPr lang="fr-FR" sz="1400" i="1" dirty="0"/>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60" y="4766705"/>
            <a:ext cx="1428750" cy="95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ZoneTexte 5"/>
          <p:cNvSpPr txBox="1"/>
          <p:nvPr/>
        </p:nvSpPr>
        <p:spPr>
          <a:xfrm>
            <a:off x="2267744" y="5089066"/>
            <a:ext cx="2016224" cy="307777"/>
          </a:xfrm>
          <a:prstGeom prst="rect">
            <a:avLst/>
          </a:prstGeom>
          <a:noFill/>
        </p:spPr>
        <p:txBody>
          <a:bodyPr wrap="square" rtlCol="0">
            <a:spAutoFit/>
          </a:bodyPr>
          <a:lstStyle/>
          <a:p>
            <a:r>
              <a:rPr lang="fr-FR" sz="1400" i="1" dirty="0" smtClean="0"/>
              <a:t>Paysage de Camargue</a:t>
            </a:r>
            <a:endParaRPr lang="fr-FR" sz="1400" i="1" dirty="0"/>
          </a:p>
        </p:txBody>
      </p:sp>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85322" y="4766705"/>
            <a:ext cx="1362075" cy="1019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ZoneTexte 6"/>
          <p:cNvSpPr txBox="1"/>
          <p:nvPr/>
        </p:nvSpPr>
        <p:spPr>
          <a:xfrm>
            <a:off x="6183012" y="5087377"/>
            <a:ext cx="2880320" cy="307777"/>
          </a:xfrm>
          <a:prstGeom prst="rect">
            <a:avLst/>
          </a:prstGeom>
          <a:noFill/>
        </p:spPr>
        <p:txBody>
          <a:bodyPr wrap="square" rtlCol="0">
            <a:spAutoFit/>
          </a:bodyPr>
          <a:lstStyle/>
          <a:p>
            <a:r>
              <a:rPr lang="fr-FR" sz="1400" i="1" dirty="0" smtClean="0"/>
              <a:t>Paysage du Luberon</a:t>
            </a:r>
            <a:endParaRPr lang="fr-FR" sz="1400" i="1" dirty="0"/>
          </a:p>
        </p:txBody>
      </p:sp>
    </p:spTree>
    <p:extLst>
      <p:ext uri="{BB962C8B-B14F-4D97-AF65-F5344CB8AC3E}">
        <p14:creationId xmlns:p14="http://schemas.microsoft.com/office/powerpoint/2010/main" xmlns="" val="425036875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546116" cy="5201424"/>
          </a:xfrm>
          <a:prstGeom prst="rect">
            <a:avLst/>
          </a:prstGeom>
        </p:spPr>
        <p:txBody>
          <a:bodyPr wrap="square">
            <a:spAutoFit/>
          </a:bodyPr>
          <a:lstStyle/>
          <a:p>
            <a:pPr algn="ctr"/>
            <a:r>
              <a:rPr lang="fr-FR" sz="2400" b="1" u="sng" dirty="0" smtClean="0"/>
              <a:t>Tourisme culturel</a:t>
            </a:r>
          </a:p>
          <a:p>
            <a:endParaRPr lang="fr-FR" dirty="0"/>
          </a:p>
          <a:p>
            <a:endParaRPr lang="fr-FR" dirty="0" smtClean="0"/>
          </a:p>
          <a:p>
            <a:endParaRPr lang="fr-FR" sz="1400" dirty="0" smtClean="0"/>
          </a:p>
          <a:p>
            <a:endParaRPr lang="fr-FR" sz="1400" dirty="0" smtClean="0"/>
          </a:p>
          <a:p>
            <a:endParaRPr lang="fr-FR" sz="1400" dirty="0"/>
          </a:p>
          <a:p>
            <a:pPr algn="just"/>
            <a:r>
              <a:rPr lang="fr-FR" sz="1400" dirty="0" smtClean="0"/>
              <a:t>Pour </a:t>
            </a:r>
            <a:r>
              <a:rPr lang="fr-FR" sz="1400" dirty="0"/>
              <a:t>environ un touriste sur dix, la motivation culturelle joue un rôle important dans le choix de la Côte d'Azur. Parmi les principales manifestations pouvant motiver à elles seules un déplacement, on trouve en tête de liste le Grand Prix de Monaco, </a:t>
            </a:r>
            <a:r>
              <a:rPr lang="fr-FR" sz="1400" dirty="0" smtClean="0"/>
              <a:t> </a:t>
            </a:r>
            <a:r>
              <a:rPr lang="fr-FR" sz="1400" dirty="0"/>
              <a:t>qui coïncide souvent avec le Festival du Film de </a:t>
            </a:r>
            <a:r>
              <a:rPr lang="fr-FR" sz="1400" dirty="0" smtClean="0"/>
              <a:t>Cannes. </a:t>
            </a:r>
            <a:r>
              <a:rPr lang="fr-FR" sz="1400" dirty="0"/>
              <a:t>Citons aussi le Carnaval de Nice en Février. </a:t>
            </a:r>
            <a:endParaRPr lang="fr-FR" sz="1400" dirty="0" smtClean="0"/>
          </a:p>
          <a:p>
            <a:endParaRPr lang="fr-FR" sz="1400" dirty="0">
              <a:effectLst/>
            </a:endParaRPr>
          </a:p>
          <a:p>
            <a:endParaRPr lang="fr-FR" sz="1400" dirty="0" smtClean="0"/>
          </a:p>
          <a:p>
            <a:endParaRPr lang="fr-FR" sz="1600" dirty="0"/>
          </a:p>
          <a:p>
            <a:endParaRPr lang="fr-FR" sz="1600" dirty="0" smtClean="0"/>
          </a:p>
          <a:p>
            <a:endParaRPr lang="fr-FR" sz="1600" dirty="0"/>
          </a:p>
          <a:p>
            <a:endParaRPr lang="fr-FR" sz="1600" dirty="0" smtClean="0"/>
          </a:p>
          <a:p>
            <a:pPr algn="just"/>
            <a:r>
              <a:rPr lang="fr-FR" sz="1400" dirty="0" smtClean="0"/>
              <a:t>Le </a:t>
            </a:r>
            <a:r>
              <a:rPr lang="fr-FR" sz="1400" dirty="0"/>
              <a:t>patrimoine architectural et archéologique notamment romain est souvent </a:t>
            </a:r>
            <a:r>
              <a:rPr lang="fr-FR" sz="1400" dirty="0" smtClean="0"/>
              <a:t>déclencheur </a:t>
            </a:r>
            <a:r>
              <a:rPr lang="fr-FR" sz="1400" dirty="0"/>
              <a:t>d’évènements </a:t>
            </a:r>
            <a:r>
              <a:rPr lang="fr-FR" sz="1400" dirty="0" smtClean="0"/>
              <a:t>culturels</a:t>
            </a:r>
            <a:r>
              <a:rPr lang="fr-FR" sz="1400" dirty="0"/>
              <a:t> : théâtre à Avignon, opéra et musique à Aix et Orange, photographies à Arles, </a:t>
            </a:r>
            <a:r>
              <a:rPr lang="fr-FR" sz="1400" dirty="0" smtClean="0"/>
              <a:t>etc</a:t>
            </a:r>
            <a:r>
              <a:rPr lang="fr-FR" sz="1400" dirty="0"/>
              <a:t>. La liste est longue. </a:t>
            </a:r>
            <a:r>
              <a:rPr lang="fr-FR" dirty="0" smtClean="0">
                <a:effectLst/>
              </a:rPr>
              <a:t>					</a:t>
            </a:r>
            <a:endParaRPr lang="fr-FR" dirty="0">
              <a:effectLst/>
            </a:endParaRPr>
          </a:p>
          <a:p>
            <a:r>
              <a:rPr lang="fr-FR" dirty="0" smtClean="0"/>
              <a:t>	                  </a:t>
            </a:r>
            <a:r>
              <a:rPr lang="fr-FR" sz="1400" i="1" dirty="0" smtClean="0"/>
              <a:t>Arles	</a:t>
            </a:r>
            <a:r>
              <a:rPr lang="fr-FR" dirty="0" smtClean="0"/>
              <a:t>			             </a:t>
            </a:r>
            <a:r>
              <a:rPr lang="fr-FR" sz="1200" i="1" dirty="0" smtClean="0"/>
              <a:t>Opéra théâtre d’Avignon</a:t>
            </a:r>
          </a:p>
          <a:p>
            <a:endParaRPr lang="fr-FR" dirty="0">
              <a:effectLst/>
            </a:endParaRPr>
          </a:p>
        </p:txBody>
      </p:sp>
      <p:pic>
        <p:nvPicPr>
          <p:cNvPr id="2050" name="Picture 2" descr="F:\voi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4167" y="2823137"/>
            <a:ext cx="890043" cy="1342359"/>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955" y="4915150"/>
            <a:ext cx="1290439" cy="112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4686" t="5998" r="20260" b="71501"/>
          <a:stretch/>
        </p:blipFill>
        <p:spPr bwMode="auto">
          <a:xfrm>
            <a:off x="395536" y="780708"/>
            <a:ext cx="2598387" cy="1023995"/>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584" y="4941168"/>
            <a:ext cx="1311505" cy="11419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descr="F:\image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37051" y="2924812"/>
            <a:ext cx="1765416" cy="12697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899838"/>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a:bodyPr>
          <a:lstStyle/>
          <a:p>
            <a:pPr algn="ctr"/>
            <a:r>
              <a:rPr lang="fr-FR" sz="2800" b="1" u="sng" dirty="0" smtClean="0">
                <a:solidFill>
                  <a:schemeClr val="tx1"/>
                </a:solidFill>
                <a:latin typeface="+mn-lt"/>
              </a:rPr>
              <a:t>Les impacts liés au tourisme</a:t>
            </a:r>
            <a:endParaRPr lang="fr-FR" sz="2800" b="1" u="sng" dirty="0">
              <a:solidFill>
                <a:schemeClr val="tx1"/>
              </a:solidFill>
              <a:latin typeface="+mn-lt"/>
            </a:endParaRPr>
          </a:p>
        </p:txBody>
      </p:sp>
      <p:sp>
        <p:nvSpPr>
          <p:cNvPr id="3" name="Espace réservé du texte 2"/>
          <p:cNvSpPr>
            <a:spLocks noGrp="1"/>
          </p:cNvSpPr>
          <p:nvPr>
            <p:ph type="body" idx="1"/>
          </p:nvPr>
        </p:nvSpPr>
        <p:spPr/>
        <p:txBody>
          <a:bodyPr/>
          <a:lstStyle/>
          <a:p>
            <a:endParaRPr lang="fr-FR" dirty="0"/>
          </a:p>
        </p:txBody>
      </p:sp>
      <p:sp>
        <p:nvSpPr>
          <p:cNvPr id="5" name="Espace réservé du texte 4"/>
          <p:cNvSpPr>
            <a:spLocks noGrp="1"/>
          </p:cNvSpPr>
          <p:nvPr>
            <p:ph type="body" sz="half" idx="3"/>
          </p:nvPr>
        </p:nvSpPr>
        <p:spPr/>
        <p:txBody>
          <a:bodyPr/>
          <a:lstStyle/>
          <a:p>
            <a:endParaRPr lang="fr-FR" dirty="0"/>
          </a:p>
        </p:txBody>
      </p:sp>
      <p:sp>
        <p:nvSpPr>
          <p:cNvPr id="4" name="Espace réservé du contenu 3"/>
          <p:cNvSpPr>
            <a:spLocks noGrp="1"/>
          </p:cNvSpPr>
          <p:nvPr>
            <p:ph sz="quarter" idx="2"/>
          </p:nvPr>
        </p:nvSpPr>
        <p:spPr/>
        <p:txBody>
          <a:bodyPr/>
          <a:lstStyle/>
          <a:p>
            <a:endParaRPr lang="fr-FR" sz="1800" dirty="0" smtClean="0"/>
          </a:p>
          <a:p>
            <a:endParaRPr lang="fr-FR" sz="1800" dirty="0"/>
          </a:p>
          <a:p>
            <a:r>
              <a:rPr lang="fr-FR" sz="1800" dirty="0" smtClean="0"/>
              <a:t>Créations d’emplois saisonniers : hôtellerie, restauration, hébergement, remontées mécaniques, parcs….</a:t>
            </a:r>
          </a:p>
          <a:p>
            <a:endParaRPr lang="fr-FR" sz="1800" dirty="0" smtClean="0"/>
          </a:p>
          <a:p>
            <a:r>
              <a:rPr lang="fr-FR" sz="1800" dirty="0" smtClean="0"/>
              <a:t>Dynamise l’économie régionale</a:t>
            </a:r>
          </a:p>
          <a:p>
            <a:endParaRPr lang="fr-FR" sz="1800" dirty="0" smtClean="0"/>
          </a:p>
        </p:txBody>
      </p:sp>
      <p:sp>
        <p:nvSpPr>
          <p:cNvPr id="6" name="Espace réservé du contenu 5"/>
          <p:cNvSpPr>
            <a:spLocks noGrp="1"/>
          </p:cNvSpPr>
          <p:nvPr>
            <p:ph sz="quarter" idx="4"/>
          </p:nvPr>
        </p:nvSpPr>
        <p:spPr/>
        <p:txBody>
          <a:bodyPr/>
          <a:lstStyle/>
          <a:p>
            <a:endParaRPr lang="fr-FR" dirty="0" smtClean="0"/>
          </a:p>
          <a:p>
            <a:r>
              <a:rPr lang="fr-FR" sz="1800" dirty="0" smtClean="0"/>
              <a:t>Production des déchets</a:t>
            </a:r>
          </a:p>
          <a:p>
            <a:r>
              <a:rPr lang="fr-FR" sz="1800" dirty="0" smtClean="0"/>
              <a:t>Dégradation des milieux naturels</a:t>
            </a:r>
          </a:p>
          <a:p>
            <a:r>
              <a:rPr lang="fr-FR" sz="1800" dirty="0" smtClean="0"/>
              <a:t>Impact énergétique (consommations d’énergie, émissions gaz à effet de serre)</a:t>
            </a:r>
          </a:p>
          <a:p>
            <a:r>
              <a:rPr lang="fr-FR" sz="1800" dirty="0" smtClean="0"/>
              <a:t>Consommation d’eau en période de faible ressource</a:t>
            </a:r>
          </a:p>
          <a:p>
            <a:endParaRPr lang="fr-FR" sz="1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29757" y="1844824"/>
            <a:ext cx="1028700" cy="71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1721614"/>
            <a:ext cx="762000" cy="933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0459544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1143000"/>
          </a:xfrm>
        </p:spPr>
        <p:txBody>
          <a:bodyPr>
            <a:normAutofit/>
          </a:bodyPr>
          <a:lstStyle/>
          <a:p>
            <a:pPr algn="ctr"/>
            <a:r>
              <a:rPr lang="fr-FR" sz="3200" b="1" u="sng" dirty="0" smtClean="0">
                <a:solidFill>
                  <a:schemeClr val="tx1"/>
                </a:solidFill>
                <a:latin typeface="+mn-lt"/>
              </a:rPr>
              <a:t>QUESTIONS</a:t>
            </a:r>
            <a:endParaRPr lang="fr-FR" sz="3200" b="1" u="sng" dirty="0">
              <a:solidFill>
                <a:schemeClr val="tx1"/>
              </a:solidFill>
              <a:latin typeface="+mn-lt"/>
            </a:endParaRPr>
          </a:p>
        </p:txBody>
      </p:sp>
      <p:sp>
        <p:nvSpPr>
          <p:cNvPr id="3" name="Espace réservé du contenu 2"/>
          <p:cNvSpPr>
            <a:spLocks noGrp="1"/>
          </p:cNvSpPr>
          <p:nvPr>
            <p:ph idx="1"/>
          </p:nvPr>
        </p:nvSpPr>
        <p:spPr/>
        <p:txBody>
          <a:bodyPr/>
          <a:lstStyle/>
          <a:p>
            <a:pPr algn="just"/>
            <a:r>
              <a:rPr lang="fr-FR" dirty="0" smtClean="0"/>
              <a:t>Citez un impact positif et un impact négatif liés au tourisme.</a:t>
            </a:r>
          </a:p>
          <a:p>
            <a:pPr algn="just"/>
            <a:r>
              <a:rPr lang="fr-FR" dirty="0" smtClean="0"/>
              <a:t>Combien de touristes, se rendent sur la Côte d’Azur, par an ?</a:t>
            </a:r>
          </a:p>
          <a:p>
            <a:pPr algn="just"/>
            <a:r>
              <a:rPr lang="fr-FR" dirty="0" smtClean="0"/>
              <a:t>Combien  y a t-il d’heures d’ensoleillement par an sur le littoral ?</a:t>
            </a:r>
          </a:p>
          <a:p>
            <a:pPr algn="just"/>
            <a:r>
              <a:rPr lang="fr-FR" dirty="0" smtClean="0"/>
              <a:t>Citez un des ports où les navires embarquent ou font escale.</a:t>
            </a:r>
          </a:p>
          <a:p>
            <a:pPr algn="just"/>
            <a:r>
              <a:rPr lang="fr-FR" dirty="0" smtClean="0"/>
              <a:t>Citez deux types de tourisme de la Côte d’Azur.</a:t>
            </a:r>
          </a:p>
          <a:p>
            <a:endParaRPr lang="fr-FR" dirty="0" smtClean="0"/>
          </a:p>
          <a:p>
            <a:endParaRPr lang="fr-FR" dirty="0"/>
          </a:p>
        </p:txBody>
      </p:sp>
    </p:spTree>
    <p:extLst>
      <p:ext uri="{BB962C8B-B14F-4D97-AF65-F5344CB8AC3E}">
        <p14:creationId xmlns:p14="http://schemas.microsoft.com/office/powerpoint/2010/main" xmlns="" val="342448424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pPr algn="ctr"/>
            <a:r>
              <a:rPr lang="fr-FR" dirty="0" smtClean="0"/>
              <a:t>SOMMAIRE</a:t>
            </a:r>
            <a:endParaRPr lang="fr-FR" dirty="0"/>
          </a:p>
        </p:txBody>
      </p:sp>
      <p:sp>
        <p:nvSpPr>
          <p:cNvPr id="3" name="Espace réservé du contenu 2"/>
          <p:cNvSpPr>
            <a:spLocks noGrp="1"/>
          </p:cNvSpPr>
          <p:nvPr>
            <p:ph idx="1"/>
          </p:nvPr>
        </p:nvSpPr>
        <p:spPr>
          <a:xfrm>
            <a:off x="467544" y="1268760"/>
            <a:ext cx="8229600" cy="4752528"/>
          </a:xfrm>
        </p:spPr>
        <p:txBody>
          <a:bodyPr>
            <a:normAutofit fontScale="92500" lnSpcReduction="10000"/>
          </a:bodyPr>
          <a:lstStyle/>
          <a:p>
            <a:r>
              <a:rPr lang="fr-FR" sz="2400" dirty="0" smtClean="0"/>
              <a:t>Localisation , description du terme « Côte d’Azur »</a:t>
            </a:r>
          </a:p>
          <a:p>
            <a:r>
              <a:rPr lang="fr-FR" sz="2400" dirty="0" smtClean="0"/>
              <a:t>Cartes </a:t>
            </a:r>
          </a:p>
          <a:p>
            <a:r>
              <a:rPr lang="fr-FR" sz="2400" dirty="0" smtClean="0"/>
              <a:t>Généralités sur le tourisme</a:t>
            </a:r>
          </a:p>
          <a:p>
            <a:r>
              <a:rPr lang="fr-FR" sz="2400" dirty="0" smtClean="0"/>
              <a:t>Les différents types de tourisme :</a:t>
            </a:r>
          </a:p>
          <a:p>
            <a:pPr lvl="1"/>
            <a:r>
              <a:rPr lang="fr-FR" sz="2000" dirty="0" smtClean="0"/>
              <a:t>Tourisme de croisière</a:t>
            </a:r>
          </a:p>
          <a:p>
            <a:pPr lvl="1"/>
            <a:r>
              <a:rPr lang="fr-FR" sz="2000" dirty="0" smtClean="0"/>
              <a:t>Tourisme d’affaires</a:t>
            </a:r>
          </a:p>
          <a:p>
            <a:pPr lvl="1"/>
            <a:r>
              <a:rPr lang="fr-FR" sz="2000" dirty="0" smtClean="0"/>
              <a:t>Tourisme de ré</a:t>
            </a:r>
            <a:r>
              <a:rPr lang="fr-FR" sz="2000" dirty="0"/>
              <a:t>s</a:t>
            </a:r>
            <a:r>
              <a:rPr lang="fr-FR" sz="2000" dirty="0" smtClean="0"/>
              <a:t>idence secondaire</a:t>
            </a:r>
          </a:p>
          <a:p>
            <a:pPr lvl="1"/>
            <a:r>
              <a:rPr lang="fr-FR" sz="2000" dirty="0" smtClean="0"/>
              <a:t>Tourisme de montagne et sports d’hiver</a:t>
            </a:r>
          </a:p>
          <a:p>
            <a:pPr lvl="1"/>
            <a:r>
              <a:rPr lang="fr-FR" sz="2000" dirty="0" smtClean="0"/>
              <a:t>Tourisme de plages</a:t>
            </a:r>
          </a:p>
          <a:p>
            <a:pPr lvl="1"/>
            <a:r>
              <a:rPr lang="fr-FR" sz="2000" dirty="0" smtClean="0"/>
              <a:t>Tourisme de plein air</a:t>
            </a:r>
          </a:p>
          <a:p>
            <a:pPr lvl="1"/>
            <a:r>
              <a:rPr lang="fr-FR" sz="2000" dirty="0" smtClean="0"/>
              <a:t>Tourisme culturel</a:t>
            </a:r>
          </a:p>
          <a:p>
            <a:pPr marL="0" lvl="1" indent="0"/>
            <a:r>
              <a:rPr lang="fr-FR" dirty="0" smtClean="0"/>
              <a:t>  Les impacts liés au tourisme</a:t>
            </a:r>
          </a:p>
          <a:p>
            <a:pPr marL="0" lvl="1" indent="0"/>
            <a:r>
              <a:rPr lang="fr-FR" dirty="0"/>
              <a:t> </a:t>
            </a:r>
            <a:r>
              <a:rPr lang="fr-FR" dirty="0" smtClean="0"/>
              <a:t>Questions</a:t>
            </a:r>
          </a:p>
          <a:p>
            <a:pPr marL="0" lvl="1" indent="0"/>
            <a:endParaRPr lang="fr-FR" sz="2000" dirty="0" smtClean="0"/>
          </a:p>
          <a:p>
            <a:pPr lvl="1"/>
            <a:endParaRPr lang="fr-FR" sz="2000" dirty="0"/>
          </a:p>
          <a:p>
            <a:pPr marL="393192" lvl="1" indent="0">
              <a:buNone/>
            </a:pPr>
            <a:endParaRPr lang="fr-FR" sz="2000" dirty="0" smtClean="0"/>
          </a:p>
          <a:p>
            <a:endParaRPr lang="fr-FR" dirty="0"/>
          </a:p>
        </p:txBody>
      </p:sp>
    </p:spTree>
    <p:extLst>
      <p:ext uri="{BB962C8B-B14F-4D97-AF65-F5344CB8AC3E}">
        <p14:creationId xmlns:p14="http://schemas.microsoft.com/office/powerpoint/2010/main" xmlns="" val="255733903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251520" y="548680"/>
            <a:ext cx="8424936" cy="7263527"/>
          </a:xfrm>
          <a:prstGeom prst="rect">
            <a:avLst/>
          </a:prstGeom>
        </p:spPr>
        <p:txBody>
          <a:bodyPr wrap="square">
            <a:spAutoFit/>
          </a:bodyPr>
          <a:lstStyle/>
          <a:p>
            <a:endParaRPr lang="fr-FR" dirty="0"/>
          </a:p>
          <a:p>
            <a:pPr algn="just"/>
            <a:r>
              <a:rPr lang="fr-FR" sz="1600" dirty="0"/>
              <a:t>La Côte d’Azur </a:t>
            </a:r>
            <a:r>
              <a:rPr lang="fr-FR" sz="1600" dirty="0" smtClean="0"/>
              <a:t>désigne le rivage méditerranéen , elle n’a </a:t>
            </a:r>
            <a:r>
              <a:rPr lang="fr-FR" sz="1600" dirty="0"/>
              <a:t>pas une frontière géographique officielle. Nous partirons du principe qu’elle commence à l’est des </a:t>
            </a:r>
            <a:r>
              <a:rPr lang="fr-FR" sz="1600" dirty="0">
                <a:hlinkClick r:id="rId2"/>
              </a:rPr>
              <a:t>calanques de Marseille et de Cassis</a:t>
            </a:r>
            <a:r>
              <a:rPr lang="fr-FR" sz="1600" dirty="0"/>
              <a:t> pour se terminer à la frontière italienne (Menton). La côte d’Azur englobe les </a:t>
            </a:r>
            <a:r>
              <a:rPr lang="fr-FR" sz="1600" dirty="0">
                <a:hlinkClick r:id="rId3"/>
              </a:rPr>
              <a:t>plages des Alpes Maritimes</a:t>
            </a:r>
            <a:r>
              <a:rPr lang="fr-FR" sz="1600" dirty="0"/>
              <a:t> et du </a:t>
            </a:r>
            <a:r>
              <a:rPr lang="fr-FR" sz="1600" dirty="0">
                <a:hlinkClick r:id="rId4"/>
              </a:rPr>
              <a:t>Var</a:t>
            </a:r>
            <a:r>
              <a:rPr lang="fr-FR" sz="1600" dirty="0"/>
              <a:t>. Les plages sont en sable à l’ouest et en galets à partir de Nice</a:t>
            </a:r>
            <a:r>
              <a:rPr lang="fr-FR" sz="1600" dirty="0" smtClean="0"/>
              <a:t>.</a:t>
            </a:r>
          </a:p>
          <a:p>
            <a:pPr algn="just"/>
            <a:r>
              <a:rPr lang="fr-FR" sz="1600" dirty="0" smtClean="0"/>
              <a:t>La Côte d’Azur permet des échanges entre la montagne et le littoral, ouvert sur l’Italie, appartenant à la fois aux espaces alpins et méditerranéens.</a:t>
            </a:r>
          </a:p>
          <a:p>
            <a:pPr algn="just"/>
            <a:endParaRPr lang="fr-FR" sz="1600" dirty="0" smtClean="0"/>
          </a:p>
          <a:p>
            <a:endParaRPr lang="fr-FR" dirty="0"/>
          </a:p>
          <a:p>
            <a:endParaRPr lang="fr-FR" dirty="0" smtClean="0"/>
          </a:p>
          <a:p>
            <a:endParaRPr lang="fr-FR" dirty="0"/>
          </a:p>
          <a:p>
            <a:r>
              <a:rPr lang="fr-FR" dirty="0"/>
              <a:t> </a:t>
            </a:r>
            <a:r>
              <a:rPr lang="fr-FR" dirty="0" smtClean="0"/>
              <a:t>                                       </a:t>
            </a:r>
            <a:r>
              <a:rPr lang="fr-FR" sz="1200" dirty="0" smtClean="0"/>
              <a:t>C</a:t>
            </a:r>
            <a:r>
              <a:rPr lang="fr-FR" sz="1200" i="1" dirty="0" smtClean="0"/>
              <a:t>alanques de Marseille et de Cassis</a:t>
            </a:r>
          </a:p>
          <a:p>
            <a:endParaRPr lang="fr-FR" dirty="0"/>
          </a:p>
          <a:p>
            <a:endParaRPr lang="fr-FR" dirty="0" smtClean="0"/>
          </a:p>
          <a:p>
            <a:pPr algn="ctr"/>
            <a:endParaRPr lang="fr-FR" dirty="0"/>
          </a:p>
          <a:p>
            <a:pPr algn="ctr"/>
            <a:endParaRPr lang="fr-FR" sz="1200" i="1" dirty="0"/>
          </a:p>
          <a:p>
            <a:pPr algn="ctr"/>
            <a:endParaRPr lang="fr-FR" sz="1200" i="1" dirty="0"/>
          </a:p>
          <a:p>
            <a:pPr algn="ctr"/>
            <a:endParaRPr lang="fr-FR" sz="1200" i="1" dirty="0"/>
          </a:p>
          <a:p>
            <a:pPr algn="ctr"/>
            <a:endParaRPr lang="fr-FR" sz="1200" i="1" dirty="0"/>
          </a:p>
          <a:p>
            <a:r>
              <a:rPr lang="fr-FR" sz="1200" i="1" dirty="0" smtClean="0"/>
              <a:t>                                                    </a:t>
            </a:r>
          </a:p>
          <a:p>
            <a:r>
              <a:rPr lang="fr-FR" sz="1200" i="1" dirty="0" smtClean="0"/>
              <a:t>		   Plage de la Baie des Fourmis (Beaulieu-sur-Mer)</a:t>
            </a:r>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p:txBody>
      </p:sp>
      <p:pic>
        <p:nvPicPr>
          <p:cNvPr id="1026" name="Picture 2" descr="Bateau dans la calanque d'En vau">
            <a:hlinkClick r:id="rId5" tooltip="La calanque d'En vau"/>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2907" y="2682103"/>
            <a:ext cx="1656184" cy="124213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ésultat de recherche d'images pour &quot;calanques de cassis&quot;">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64088" y="2699403"/>
            <a:ext cx="2228839" cy="12035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dt-baie-des-fourmis02web.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62907" y="4824077"/>
            <a:ext cx="1552505" cy="1031553"/>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115616" y="-225191"/>
            <a:ext cx="6850084" cy="6680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442095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Provence-Alpes-Côte d’Azur region locator map.sv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6368" y="692696"/>
            <a:ext cx="3243955" cy="311918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74168" y="1411833"/>
            <a:ext cx="2206625" cy="143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descr="F:\IMG_714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15816" y="3330940"/>
            <a:ext cx="1892276" cy="2320032"/>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F:\IMG_7146.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92080" y="3595337"/>
            <a:ext cx="2248999" cy="17912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53562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637" y="476672"/>
            <a:ext cx="8280920" cy="10248960"/>
          </a:xfrm>
          <a:prstGeom prst="rect">
            <a:avLst/>
          </a:prstGeom>
        </p:spPr>
        <p:txBody>
          <a:bodyPr wrap="square">
            <a:spAutoFit/>
          </a:bodyPr>
          <a:lstStyle/>
          <a:p>
            <a:pPr algn="ctr"/>
            <a:endParaRPr lang="fr-FR" sz="2400" b="1" u="sng" dirty="0"/>
          </a:p>
          <a:p>
            <a:pPr algn="ctr"/>
            <a:r>
              <a:rPr lang="fr-FR" sz="2400" b="1" u="sng" dirty="0" smtClean="0"/>
              <a:t>Généralités sur le tourisme</a:t>
            </a:r>
          </a:p>
          <a:p>
            <a:endParaRPr lang="fr-FR" b="1" dirty="0" smtClean="0"/>
          </a:p>
          <a:p>
            <a:endParaRPr lang="fr-FR" b="1" dirty="0"/>
          </a:p>
          <a:p>
            <a:pPr algn="just"/>
            <a:r>
              <a:rPr lang="fr-FR" b="1" i="1" u="sng" dirty="0" smtClean="0"/>
              <a:t>Définition du tourisme </a:t>
            </a:r>
            <a:r>
              <a:rPr lang="fr-FR" dirty="0" smtClean="0"/>
              <a:t>: </a:t>
            </a:r>
            <a:r>
              <a:rPr lang="fr-FR" dirty="0"/>
              <a:t>Le tourisme est le fait de voyager dans, ou de parcourir pour son plaisir, un lieu autre que celui où l'on vit habituellement.</a:t>
            </a:r>
            <a:br>
              <a:rPr lang="fr-FR" dirty="0"/>
            </a:br>
            <a:endParaRPr lang="fr-FR" dirty="0" smtClean="0"/>
          </a:p>
          <a:p>
            <a:pPr algn="just"/>
            <a:r>
              <a:rPr lang="fr-FR" dirty="0" smtClean="0"/>
              <a:t>Le tourisme </a:t>
            </a:r>
            <a:r>
              <a:rPr lang="fr-FR" dirty="0"/>
              <a:t>est, depuis plus de cent ans, le moteur du développement démographique et économique de la Côte d'Azur</a:t>
            </a:r>
            <a:r>
              <a:rPr lang="fr-FR" dirty="0" smtClean="0"/>
              <a:t>.</a:t>
            </a:r>
          </a:p>
          <a:p>
            <a:pPr algn="just"/>
            <a:r>
              <a:rPr lang="fr-FR" dirty="0" smtClean="0"/>
              <a:t>L'image </a:t>
            </a:r>
            <a:r>
              <a:rPr lang="fr-FR" dirty="0"/>
              <a:t>touristique est une richesse à elle </a:t>
            </a:r>
            <a:r>
              <a:rPr lang="fr-FR" dirty="0" smtClean="0"/>
              <a:t>seule.</a:t>
            </a:r>
          </a:p>
          <a:p>
            <a:endParaRPr lang="fr-FR" dirty="0"/>
          </a:p>
          <a:p>
            <a:endParaRPr lang="fr-FR" dirty="0" smtClean="0"/>
          </a:p>
          <a:p>
            <a:endParaRPr lang="fr-FR" dirty="0" smtClean="0"/>
          </a:p>
          <a:p>
            <a:endParaRPr lang="fr-FR" dirty="0" smtClean="0"/>
          </a:p>
          <a:p>
            <a:r>
              <a:rPr lang="fr-FR" dirty="0" smtClean="0"/>
              <a:t>					</a:t>
            </a:r>
            <a:endParaRPr lang="fr-FR" dirty="0"/>
          </a:p>
          <a:p>
            <a:endParaRPr lang="fr-FR" dirty="0" smtClean="0"/>
          </a:p>
          <a:p>
            <a:endParaRPr lang="fr-FR" dirty="0" smtClean="0"/>
          </a:p>
          <a:p>
            <a:endParaRPr lang="fr-FR" dirty="0" smtClean="0"/>
          </a:p>
          <a:p>
            <a:endParaRPr lang="fr-FR" dirty="0"/>
          </a:p>
          <a:p>
            <a:endParaRPr lang="fr-FR" dirty="0" smtClean="0"/>
          </a:p>
          <a:p>
            <a:r>
              <a:rPr lang="fr-FR" dirty="0"/>
              <a:t/>
            </a:r>
            <a:br>
              <a:rPr lang="fr-FR" dirty="0"/>
            </a:br>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874154">
            <a:off x="5589356" y="4079947"/>
            <a:ext cx="1397124" cy="1397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537717">
            <a:off x="1840818" y="3984920"/>
            <a:ext cx="1231900" cy="1646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233108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661" r="2882" b="64188"/>
          <a:stretch/>
        </p:blipFill>
        <p:spPr bwMode="auto">
          <a:xfrm>
            <a:off x="3347863" y="4653136"/>
            <a:ext cx="5595015" cy="1769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692696"/>
            <a:ext cx="3377514" cy="1620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descr="F:\IMG_715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3688" y="2780928"/>
            <a:ext cx="5165080" cy="13134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225831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96752"/>
            <a:ext cx="8136904" cy="4708981"/>
          </a:xfrm>
          <a:prstGeom prst="rect">
            <a:avLst/>
          </a:prstGeom>
        </p:spPr>
        <p:txBody>
          <a:bodyPr wrap="square">
            <a:spAutoFit/>
          </a:bodyPr>
          <a:lstStyle/>
          <a:p>
            <a:pPr algn="ctr"/>
            <a:r>
              <a:rPr lang="fr-FR" sz="2400" b="1" u="sng" dirty="0"/>
              <a:t>Tourisme de </a:t>
            </a:r>
            <a:r>
              <a:rPr lang="fr-FR" sz="2400" b="1" u="sng" dirty="0" smtClean="0"/>
              <a:t>croisière</a:t>
            </a:r>
          </a:p>
          <a:p>
            <a:pPr algn="ctr"/>
            <a:endParaRPr lang="fr-FR" sz="2400" b="1" u="sng" dirty="0"/>
          </a:p>
          <a:p>
            <a:pPr algn="just"/>
            <a:r>
              <a:rPr lang="fr-FR" dirty="0"/>
              <a:t>La croisière connaît un développement fulgurant en Méditerranée, et particulièrement sur le littoral azuréen. Les visiteurs en croisières se sont multipliés au cours de la décennie </a:t>
            </a:r>
            <a:r>
              <a:rPr lang="fr-FR" dirty="0" smtClean="0"/>
              <a:t>passée qui </a:t>
            </a:r>
            <a:r>
              <a:rPr lang="fr-FR" dirty="0"/>
              <a:t>embarquent ou font escale dans l’un des cinq ports de la Côte d’Azur (Cannes, Antibes, Nice, Villefranche, Monaco). La Côte d’Azur est ainsi la première destination de croisières de France continentale.</a:t>
            </a:r>
            <a:br>
              <a:rPr lang="fr-FR" dirty="0"/>
            </a:br>
            <a:endParaRPr lang="fr-FR" dirty="0" smtClean="0"/>
          </a:p>
          <a:p>
            <a:r>
              <a:rPr lang="fr-FR" dirty="0" smtClean="0"/>
              <a:t>				</a:t>
            </a:r>
            <a:endParaRPr lang="fr-FR" dirty="0"/>
          </a:p>
          <a:p>
            <a:endParaRPr lang="fr-FR" dirty="0" smtClean="0"/>
          </a:p>
          <a:p>
            <a:endParaRPr lang="fr-FR" dirty="0"/>
          </a:p>
          <a:p>
            <a:endParaRPr lang="fr-FR" dirty="0" smtClean="0"/>
          </a:p>
          <a:p>
            <a:endParaRPr lang="fr-FR" dirty="0"/>
          </a:p>
          <a:p>
            <a:r>
              <a:rPr lang="fr-FR" dirty="0" smtClean="0"/>
              <a:t>						</a:t>
            </a:r>
          </a:p>
          <a:p>
            <a:endParaRPr lang="fr-F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6" y="5178488"/>
            <a:ext cx="1744352" cy="1158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3852869"/>
            <a:ext cx="1667042" cy="11113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160" y="3852869"/>
            <a:ext cx="1516757" cy="11052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5048361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052736"/>
            <a:ext cx="7704856" cy="6001643"/>
          </a:xfrm>
          <a:prstGeom prst="rect">
            <a:avLst/>
          </a:prstGeom>
        </p:spPr>
        <p:txBody>
          <a:bodyPr wrap="square">
            <a:spAutoFit/>
          </a:bodyPr>
          <a:lstStyle/>
          <a:p>
            <a:endParaRPr lang="fr-FR" dirty="0" smtClean="0"/>
          </a:p>
          <a:p>
            <a:pPr algn="ctr"/>
            <a:r>
              <a:rPr lang="fr-FR" sz="2400" b="1" u="sng" dirty="0" smtClean="0"/>
              <a:t>Tourisme d’affaires</a:t>
            </a:r>
            <a:endParaRPr lang="fr-FR" sz="2400" b="1" u="sng" dirty="0"/>
          </a:p>
          <a:p>
            <a:endParaRPr lang="fr-FR" dirty="0" smtClean="0"/>
          </a:p>
          <a:p>
            <a:pPr algn="just"/>
            <a:endParaRPr lang="fr-FR" dirty="0" smtClean="0"/>
          </a:p>
          <a:p>
            <a:pPr algn="just"/>
            <a:endParaRPr lang="fr-FR" dirty="0"/>
          </a:p>
          <a:p>
            <a:pPr algn="just"/>
            <a:endParaRPr lang="fr-FR" dirty="0" smtClean="0"/>
          </a:p>
          <a:p>
            <a:pPr algn="just"/>
            <a:endParaRPr lang="fr-FR" dirty="0"/>
          </a:p>
          <a:p>
            <a:pPr algn="just"/>
            <a:r>
              <a:rPr lang="fr-FR" dirty="0" smtClean="0"/>
              <a:t>Le </a:t>
            </a:r>
            <a:r>
              <a:rPr lang="fr-FR" dirty="0"/>
              <a:t>terme " tourisme d'affaires </a:t>
            </a:r>
            <a:r>
              <a:rPr lang="fr-FR" dirty="0" smtClean="0"/>
              <a:t>"  =</a:t>
            </a:r>
            <a:r>
              <a:rPr lang="fr-FR" dirty="0"/>
              <a:t> </a:t>
            </a:r>
            <a:r>
              <a:rPr lang="fr-FR" dirty="0" smtClean="0"/>
              <a:t>des </a:t>
            </a:r>
            <a:r>
              <a:rPr lang="fr-FR" dirty="0"/>
              <a:t>congrès, expositions, </a:t>
            </a:r>
            <a:r>
              <a:rPr lang="fr-FR" dirty="0" smtClean="0"/>
              <a:t>séminaires…</a:t>
            </a:r>
          </a:p>
          <a:p>
            <a:pPr algn="just"/>
            <a:endParaRPr lang="fr-FR" dirty="0"/>
          </a:p>
          <a:p>
            <a:pPr algn="just"/>
            <a:r>
              <a:rPr lang="fr-FR" dirty="0" smtClean="0"/>
              <a:t>Environ </a:t>
            </a:r>
            <a:r>
              <a:rPr lang="fr-FR" dirty="0"/>
              <a:t>un séjour sur 5 réalisé sur la Côte d'Azur a une motivation de </a:t>
            </a:r>
            <a:r>
              <a:rPr lang="fr-FR" dirty="0" smtClean="0"/>
              <a:t>ce type ; soit environ </a:t>
            </a:r>
            <a:r>
              <a:rPr lang="fr-FR" dirty="0"/>
              <a:t>2 millions sur </a:t>
            </a:r>
            <a:r>
              <a:rPr lang="fr-FR" dirty="0" smtClean="0"/>
              <a:t>l'année.</a:t>
            </a:r>
          </a:p>
          <a:p>
            <a:pPr algn="just"/>
            <a:endParaRPr lang="fr-FR" dirty="0" smtClean="0"/>
          </a:p>
          <a:p>
            <a:pPr algn="just"/>
            <a:r>
              <a:rPr lang="fr-FR" dirty="0" smtClean="0"/>
              <a:t>Cannes</a:t>
            </a:r>
            <a:r>
              <a:rPr lang="fr-FR" dirty="0"/>
              <a:t>, Nice, Monaco et Antibes accueillent chaque année, dans leurs palais des congrès, environ 200 manifestations </a:t>
            </a:r>
            <a:r>
              <a:rPr lang="fr-FR" dirty="0" smtClean="0"/>
              <a:t>professionnelles.</a:t>
            </a:r>
          </a:p>
          <a:p>
            <a:pPr algn="just"/>
            <a:endParaRPr lang="fr-FR" dirty="0"/>
          </a:p>
          <a:p>
            <a:pPr algn="just"/>
            <a:endParaRPr lang="fr-FR" dirty="0" smtClean="0"/>
          </a:p>
          <a:p>
            <a:pPr algn="just"/>
            <a:endParaRPr lang="fr-FR" dirty="0" smtClean="0"/>
          </a:p>
          <a:p>
            <a:pPr algn="just"/>
            <a:endParaRPr lang="fr-FR" dirty="0"/>
          </a:p>
          <a:p>
            <a:endParaRPr lang="fr-FR" dirty="0" smtClean="0"/>
          </a:p>
          <a:p>
            <a:endParaRPr lang="fr-FR" dirty="0"/>
          </a:p>
          <a:p>
            <a:endParaRPr lang="fr-FR"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772816"/>
            <a:ext cx="1428750" cy="781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508688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80728"/>
            <a:ext cx="8064896" cy="5170646"/>
          </a:xfrm>
          <a:prstGeom prst="rect">
            <a:avLst/>
          </a:prstGeom>
        </p:spPr>
        <p:txBody>
          <a:bodyPr wrap="square">
            <a:spAutoFit/>
          </a:bodyPr>
          <a:lstStyle/>
          <a:p>
            <a:endParaRPr lang="fr-FR" dirty="0" smtClean="0"/>
          </a:p>
          <a:p>
            <a:pPr algn="ctr"/>
            <a:r>
              <a:rPr lang="fr-FR" sz="2400" b="1" u="sng" dirty="0" smtClean="0"/>
              <a:t>Tourisme de résidence secondaire</a:t>
            </a:r>
            <a:endParaRPr lang="fr-FR" sz="2400" b="1" u="sng" dirty="0"/>
          </a:p>
          <a:p>
            <a:endParaRPr lang="fr-FR" dirty="0" smtClean="0"/>
          </a:p>
          <a:p>
            <a:endParaRPr lang="fr-FR" dirty="0"/>
          </a:p>
          <a:p>
            <a:endParaRPr lang="fr-FR" dirty="0" smtClean="0"/>
          </a:p>
          <a:p>
            <a:r>
              <a:rPr lang="fr-FR" dirty="0" smtClean="0"/>
              <a:t>Parmi </a:t>
            </a:r>
            <a:r>
              <a:rPr lang="fr-FR" dirty="0"/>
              <a:t>les 150 000 propriétaires de résidences, près de 120 000 ont leur résidence principale en dehors du département des Alpes-Maritimes. Une grande partie d’entre eux sont des </a:t>
            </a:r>
            <a:r>
              <a:rPr lang="fr-FR" dirty="0" smtClean="0"/>
              <a:t>Français.</a:t>
            </a:r>
          </a:p>
          <a:p>
            <a:r>
              <a:rPr lang="fr-FR" dirty="0" smtClean="0"/>
              <a:t>Aujourd'hui</a:t>
            </a:r>
            <a:r>
              <a:rPr lang="fr-FR" dirty="0"/>
              <a:t>, cependant, la Côte d'Azur attire davantage les acheteurs étrangers. </a:t>
            </a:r>
            <a:r>
              <a:rPr lang="fr-FR" dirty="0" smtClean="0"/>
              <a:t>On note </a:t>
            </a:r>
            <a:r>
              <a:rPr lang="fr-FR" dirty="0"/>
              <a:t>ces dernières années un fort </a:t>
            </a:r>
            <a:r>
              <a:rPr lang="fr-FR" dirty="0" smtClean="0"/>
              <a:t>intérêt </a:t>
            </a:r>
            <a:r>
              <a:rPr lang="fr-FR" dirty="0"/>
              <a:t>des Russes, des Scandinaves et des Irlandais</a:t>
            </a:r>
            <a:r>
              <a:rPr lang="fr-FR" dirty="0" smtClean="0"/>
              <a:t>.</a:t>
            </a:r>
          </a:p>
          <a:p>
            <a:endParaRPr lang="fr-FR" dirty="0"/>
          </a:p>
          <a:p>
            <a:endParaRPr lang="fr-FR" dirty="0" smtClean="0"/>
          </a:p>
          <a:p>
            <a:endParaRPr lang="fr-FR" dirty="0"/>
          </a:p>
          <a:p>
            <a:r>
              <a:rPr lang="fr-FR" dirty="0" smtClean="0"/>
              <a:t>						</a:t>
            </a:r>
          </a:p>
          <a:p>
            <a:r>
              <a:rPr lang="fr-FR" dirty="0" smtClean="0"/>
              <a:t>				</a:t>
            </a:r>
            <a:endParaRPr lang="fr-FR" dirty="0"/>
          </a:p>
          <a:p>
            <a:endParaRPr lang="fr-FR" dirty="0" smtClean="0"/>
          </a:p>
          <a:p>
            <a:endParaRPr lang="fr-F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296" y="4880072"/>
            <a:ext cx="1920627" cy="10883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888" y="4437112"/>
            <a:ext cx="1428750" cy="1076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28184" y="4880073"/>
            <a:ext cx="1625976" cy="10883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9339382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382</TotalTime>
  <Words>568</Words>
  <Application>Microsoft Office PowerPoint</Application>
  <PresentationFormat>Affichage à l'écran (4:3)</PresentationFormat>
  <Paragraphs>175</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Débit</vt:lpstr>
      <vt:lpstr>La Côte d’Azur</vt:lpstr>
      <vt:lpstr>SOMMAIRE</vt:lpstr>
      <vt:lpstr>Diapositive 3</vt:lpstr>
      <vt:lpstr>Diapositive 4</vt:lpstr>
      <vt:lpstr>Diapositive 5</vt:lpstr>
      <vt:lpstr>Diapositive 6</vt:lpstr>
      <vt:lpstr>Diapositive 7</vt:lpstr>
      <vt:lpstr>Diapositive 8</vt:lpstr>
      <vt:lpstr>Diapositive 9</vt:lpstr>
      <vt:lpstr>Diapositive 10</vt:lpstr>
      <vt:lpstr>Diapositive 11</vt:lpstr>
      <vt:lpstr>Tourisme de plein air            </vt:lpstr>
      <vt:lpstr>Diapositive 13</vt:lpstr>
      <vt:lpstr>Les impacts liés au tourisme</vt:lpstr>
      <vt:lpstr>QUESTIONS</vt:lpstr>
    </vt:vector>
  </TitlesOfParts>
  <Company>AST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Côte d’Azur</dc:title>
  <dc:creator>SI</dc:creator>
  <cp:lastModifiedBy>Utilisateur</cp:lastModifiedBy>
  <cp:revision>48</cp:revision>
  <dcterms:created xsi:type="dcterms:W3CDTF">2015-12-21T11:01:29Z</dcterms:created>
  <dcterms:modified xsi:type="dcterms:W3CDTF">2016-01-08T08:19:11Z</dcterms:modified>
</cp:coreProperties>
</file>