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2" r:id="rId6"/>
    <p:sldId id="271" r:id="rId7"/>
    <p:sldId id="273" r:id="rId8"/>
    <p:sldId id="260" r:id="rId9"/>
    <p:sldId id="274" r:id="rId10"/>
    <p:sldId id="261" r:id="rId11"/>
    <p:sldId id="263" r:id="rId12"/>
    <p:sldId id="264" r:id="rId13"/>
    <p:sldId id="266" r:id="rId14"/>
    <p:sldId id="283" r:id="rId15"/>
    <p:sldId id="287" r:id="rId16"/>
    <p:sldId id="285" r:id="rId17"/>
    <p:sldId id="286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8D355-CBBA-4690-A4FF-86FC099F1082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FB156-0030-4DD3-A626-80F4A3089CC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B156-0030-4DD3-A626-80F4A3089CC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B156-0030-4DD3-A626-80F4A3089CC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B76D6C-09C5-460B-BCF8-D16D6819ED53}" type="datetimeFigureOut">
              <a:rPr lang="fr-FR" smtClean="0"/>
              <a:pPr/>
              <a:t>05/02/2012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C63AB-8074-44C9-A8B0-06CB8946349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9952" y="2420888"/>
            <a:ext cx="460851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</a:rPr>
              <a:t>Claude Monet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00B050"/>
                </a:solidFill>
              </a:rPr>
              <a:t>un artiste peintre</a:t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dirty="0" smtClean="0">
                <a:solidFill>
                  <a:srgbClr val="00B050"/>
                </a:solidFill>
              </a:rPr>
              <a:t>1840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fr-FR" dirty="0" smtClean="0">
                <a:solidFill>
                  <a:srgbClr val="00B050"/>
                </a:solidFill>
              </a:rPr>
              <a:t>1926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312368" cy="43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Nymphéas </a:t>
            </a:r>
            <a:b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smtClean="0">
                <a:solidFill>
                  <a:schemeClr val="tx1"/>
                </a:solidFill>
              </a:rPr>
              <a:t>(</a:t>
            </a:r>
            <a:r>
              <a:rPr lang="fr-FR" sz="1800" dirty="0" smtClean="0">
                <a:solidFill>
                  <a:srgbClr val="FFC000"/>
                </a:solidFill>
              </a:rPr>
              <a:t>1904</a:t>
            </a:r>
            <a:r>
              <a:rPr lang="fr-FR" sz="1800" dirty="0" smtClean="0">
                <a:solidFill>
                  <a:schemeClr val="tx1"/>
                </a:solidFill>
              </a:rPr>
              <a:t>, 89 cm x 92 cm, Denver Art </a:t>
            </a:r>
            <a:r>
              <a:rPr lang="fr-FR" sz="1800" dirty="0" err="1" smtClean="0">
                <a:solidFill>
                  <a:schemeClr val="tx1"/>
                </a:solidFill>
              </a:rPr>
              <a:t>Museum</a:t>
            </a:r>
            <a:r>
              <a:rPr lang="fr-FR" sz="1800" dirty="0" smtClean="0">
                <a:solidFill>
                  <a:schemeClr val="tx1"/>
                </a:solidFill>
              </a:rPr>
              <a:t>, Denver ,États-Unis)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040560" cy="45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Nymphéas</a:t>
            </a:r>
            <a:b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800" b="1" dirty="0" smtClean="0">
                <a:solidFill>
                  <a:srgbClr val="FFC000"/>
                </a:solidFill>
              </a:rPr>
              <a:t>1908</a:t>
            </a:r>
            <a:r>
              <a:rPr lang="fr-FR" sz="1800" b="1" dirty="0" smtClean="0">
                <a:solidFill>
                  <a:schemeClr val="tx1"/>
                </a:solidFill>
              </a:rPr>
              <a:t>, 92 cm x 89 cm)</a:t>
            </a: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5446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Nymphéas</a:t>
            </a:r>
            <a:r>
              <a:rPr lang="fr-FR" sz="44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>
                <a:solidFill>
                  <a:schemeClr val="tx1"/>
                </a:solidFill>
              </a:rPr>
              <a:t>(</a:t>
            </a:r>
            <a:r>
              <a:rPr lang="fr-FR" sz="1800" b="1" dirty="0" smtClean="0">
                <a:solidFill>
                  <a:srgbClr val="FFC000"/>
                </a:solidFill>
              </a:rPr>
              <a:t>1914</a:t>
            </a:r>
            <a:r>
              <a:rPr lang="fr-FR" sz="1800" b="1" dirty="0" smtClean="0">
                <a:solidFill>
                  <a:schemeClr val="tx1"/>
                </a:solidFill>
              </a:rPr>
              <a:t>-</a:t>
            </a:r>
            <a:r>
              <a:rPr lang="fr-FR" sz="1800" b="1" dirty="0" smtClean="0">
                <a:solidFill>
                  <a:srgbClr val="FFC000"/>
                </a:solidFill>
              </a:rPr>
              <a:t>1917</a:t>
            </a:r>
            <a:r>
              <a:rPr lang="fr-FR" sz="1800" b="1" dirty="0" smtClean="0">
                <a:solidFill>
                  <a:schemeClr val="tx1"/>
                </a:solidFill>
              </a:rPr>
              <a:t>, 200 cm x 200 cm, musée </a:t>
            </a:r>
            <a:r>
              <a:rPr lang="fr-FR" sz="1800" b="1" dirty="0" err="1" smtClean="0">
                <a:solidFill>
                  <a:schemeClr val="tx1"/>
                </a:solidFill>
              </a:rPr>
              <a:t>Marmottan</a:t>
            </a:r>
            <a:r>
              <a:rPr lang="fr-FR" sz="1800" b="1" dirty="0" smtClean="0">
                <a:solidFill>
                  <a:schemeClr val="tx1"/>
                </a:solidFill>
              </a:rPr>
              <a:t>, Paris)</a:t>
            </a: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968551" cy="46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            </a:t>
            </a:r>
            <a:r>
              <a:rPr lang="fr-FR" sz="8800" b="1" u="sng" dirty="0" smtClean="0"/>
              <a:t>LE QUIZ</a:t>
            </a:r>
            <a:endParaRPr lang="fr-FR" sz="8800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60912">
            <a:off x="597264" y="2573084"/>
            <a:ext cx="3810000" cy="24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2080">
            <a:off x="5325860" y="2646039"/>
            <a:ext cx="3421123" cy="254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680" y="4293096"/>
            <a:ext cx="2625080" cy="233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478618">
            <a:off x="58438" y="5649219"/>
            <a:ext cx="4262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/>
              <a:t>Claude Monet</a:t>
            </a:r>
            <a:endParaRPr lang="fr-FR" sz="4800" b="1" dirty="0"/>
          </a:p>
        </p:txBody>
      </p:sp>
      <p:sp>
        <p:nvSpPr>
          <p:cNvPr id="8" name="Rectangle 7"/>
          <p:cNvSpPr/>
          <p:nvPr/>
        </p:nvSpPr>
        <p:spPr>
          <a:xfrm rot="20729125">
            <a:off x="5377279" y="2282389"/>
            <a:ext cx="324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Claude Monet</a:t>
            </a:r>
            <a:endParaRPr lang="fr-FR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Quand Monet, est-il né?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r>
              <a:rPr lang="fr-FR" sz="4800" b="1" dirty="0" smtClean="0"/>
              <a:t>1. En</a:t>
            </a:r>
            <a:r>
              <a:rPr lang="fr-FR" sz="4800" dirty="0" smtClean="0"/>
              <a:t> </a:t>
            </a:r>
            <a:r>
              <a:rPr lang="fr-FR" sz="4800" b="1" u="sng" dirty="0" smtClean="0">
                <a:solidFill>
                  <a:srgbClr val="660066"/>
                </a:solidFill>
              </a:rPr>
              <a:t>1800</a:t>
            </a:r>
          </a:p>
          <a:p>
            <a:r>
              <a:rPr lang="fr-FR" sz="4800" b="1" dirty="0" smtClean="0"/>
              <a:t>2. En </a:t>
            </a:r>
            <a:r>
              <a:rPr lang="fr-FR" sz="4800" b="1" u="sng" dirty="0" smtClean="0">
                <a:solidFill>
                  <a:srgbClr val="660066"/>
                </a:solidFill>
              </a:rPr>
              <a:t>1840</a:t>
            </a:r>
          </a:p>
          <a:p>
            <a:r>
              <a:rPr lang="fr-FR" sz="4800" b="1" dirty="0" smtClean="0"/>
              <a:t>3. En </a:t>
            </a:r>
            <a:r>
              <a:rPr lang="fr-FR" sz="4800" b="1" u="sng" dirty="0" smtClean="0">
                <a:solidFill>
                  <a:srgbClr val="660066"/>
                </a:solidFill>
              </a:rPr>
              <a:t>1880</a:t>
            </a:r>
            <a:endParaRPr lang="fr-FR" sz="4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Réponse 1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400" b="1" dirty="0" smtClean="0"/>
          </a:p>
          <a:p>
            <a:r>
              <a:rPr lang="fr-FR" sz="4400" b="1" dirty="0" smtClean="0"/>
              <a:t>En 1840</a:t>
            </a:r>
            <a:endParaRPr lang="fr-FR" sz="4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Quel mouvement artistique à-t-il créé ?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4000" b="1" dirty="0" smtClean="0"/>
          </a:p>
          <a:p>
            <a:r>
              <a:rPr lang="fr-FR" sz="4000" b="1" dirty="0" smtClean="0"/>
              <a:t>1. l’impressionnisme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2. le cubisme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3. le romantisme</a:t>
            </a:r>
            <a:endParaRPr lang="fr-FR" sz="4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Réponse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800" b="1" dirty="0" smtClean="0"/>
              <a:t>L’impressionnisme</a:t>
            </a:r>
            <a:endParaRPr lang="fr-FR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3.Parmi ces œuvres, lesquelles ne             sont pas celles de l’artiste?                             </a:t>
            </a:r>
            <a:endParaRPr lang="fr-FR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94218"/>
            <a:ext cx="2880320" cy="271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024846"/>
            <a:ext cx="2818402" cy="255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7126" y="3645024"/>
            <a:ext cx="30193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1" y="3284984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532440" y="3284984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smtClean="0"/>
              <a:t>les œuvres 2 </a:t>
            </a:r>
            <a:r>
              <a:rPr lang="fr-FR" dirty="0" smtClean="0"/>
              <a:t>et 3</a:t>
            </a:r>
            <a:endParaRPr lang="fr-F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6839"/>
            <a:ext cx="8712968" cy="64911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256584" cy="85152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2808312" cy="648072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000099"/>
                </a:solidFill>
              </a:rPr>
              <a:t>Biographie</a:t>
            </a:r>
            <a:endParaRPr lang="fr-FR" b="1" dirty="0">
              <a:solidFill>
                <a:srgbClr val="000099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91680" y="2708920"/>
            <a:ext cx="3888432" cy="864096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Impressionnisme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600" b="1" dirty="0" smtClean="0">
                <a:solidFill>
                  <a:srgbClr val="000099"/>
                </a:solidFill>
              </a:rPr>
              <a:t>Définition - Fondateurs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851920" y="4149080"/>
            <a:ext cx="2304256" cy="67248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</a:t>
            </a:r>
            <a:r>
              <a:rPr kumimoji="0" lang="fr-FR" sz="2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œuvres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5013176"/>
            <a:ext cx="1584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fr-FR" sz="2600" b="1" dirty="0" smtClean="0">
                <a:solidFill>
                  <a:srgbClr val="000099"/>
                </a:solidFill>
              </a:rPr>
              <a:t>Le</a:t>
            </a:r>
            <a:r>
              <a:rPr lang="fr-FR" sz="2400" b="1" dirty="0" smtClean="0">
                <a:solidFill>
                  <a:srgbClr val="000099"/>
                </a:solidFill>
              </a:rPr>
              <a:t> quiz</a:t>
            </a:r>
            <a:endParaRPr lang="fr-FR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4800" b="1" u="sng" dirty="0" smtClean="0"/>
              <a:t>Merci pour votre attention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sz="7200" b="1" dirty="0" smtClean="0">
                <a:solidFill>
                  <a:srgbClr val="7030A0"/>
                </a:solidFill>
                <a:latin typeface="Brush Script MT" pitchFamily="66" charset="0"/>
              </a:rPr>
              <a:t>     CASSANDRA</a:t>
            </a:r>
            <a:endParaRPr lang="fr-FR" sz="7200" dirty="0" smtClean="0">
              <a:solidFill>
                <a:srgbClr val="7030A0"/>
              </a:solidFill>
              <a:latin typeface="Brush Script MT" pitchFamily="66" charset="0"/>
            </a:endParaRPr>
          </a:p>
          <a:p>
            <a:pPr>
              <a:buNone/>
            </a:pPr>
            <a:endParaRPr lang="fr-FR" dirty="0" smtClean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636680"/>
          </a:xfrm>
        </p:spPr>
        <p:txBody>
          <a:bodyPr>
            <a:normAutofit fontScale="90000"/>
          </a:bodyPr>
          <a:lstStyle/>
          <a:p>
            <a:r>
              <a:rPr lang="fr-FR" sz="44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Biographie</a:t>
            </a:r>
            <a:endParaRPr lang="fr-FR" sz="4400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695800"/>
          </a:xfrm>
        </p:spPr>
        <p:txBody>
          <a:bodyPr>
            <a:normAutofit fontScale="70000" lnSpcReduction="20000"/>
          </a:bodyPr>
          <a:lstStyle/>
          <a:p>
            <a:r>
              <a:rPr lang="fr-FR" sz="3000" dirty="0" smtClean="0"/>
              <a:t>Il est né le </a:t>
            </a:r>
            <a:r>
              <a:rPr lang="fr-FR" sz="3000" dirty="0" smtClean="0">
                <a:solidFill>
                  <a:srgbClr val="FFC000"/>
                </a:solidFill>
              </a:rPr>
              <a:t>14 novembre 1840 </a:t>
            </a:r>
            <a:r>
              <a:rPr lang="fr-FR" sz="3000" dirty="0" smtClean="0"/>
              <a:t>à Paris. </a:t>
            </a:r>
          </a:p>
          <a:p>
            <a:r>
              <a:rPr lang="fr-FR" sz="3000" dirty="0" smtClean="0"/>
              <a:t>Il est décédé le </a:t>
            </a:r>
            <a:r>
              <a:rPr lang="fr-FR" sz="3000" dirty="0" smtClean="0">
                <a:solidFill>
                  <a:srgbClr val="FFC000"/>
                </a:solidFill>
              </a:rPr>
              <a:t>5 décembre 1926 </a:t>
            </a:r>
            <a:r>
              <a:rPr lang="fr-FR" sz="3000" dirty="0" smtClean="0"/>
              <a:t>( à 86 ans ) à Giverny .</a:t>
            </a:r>
          </a:p>
          <a:p>
            <a:r>
              <a:rPr lang="fr-FR" sz="3000" dirty="0" smtClean="0"/>
              <a:t>Il rencontre plusieurs artistes avec lesquels il se lie d’amitié, comme </a:t>
            </a:r>
            <a:r>
              <a:rPr lang="fr-FR" sz="3000" dirty="0" smtClean="0">
                <a:solidFill>
                  <a:srgbClr val="FFC000"/>
                </a:solidFill>
              </a:rPr>
              <a:t>Boudin</a:t>
            </a:r>
            <a:r>
              <a:rPr lang="fr-FR" sz="3000" dirty="0" smtClean="0">
                <a:solidFill>
                  <a:srgbClr val="000000"/>
                </a:solidFill>
              </a:rPr>
              <a:t>,</a:t>
            </a:r>
            <a:r>
              <a:rPr lang="fr-FR" sz="3000" dirty="0" smtClean="0">
                <a:solidFill>
                  <a:srgbClr val="FFC000"/>
                </a:solidFill>
              </a:rPr>
              <a:t> Delacroix</a:t>
            </a:r>
            <a:r>
              <a:rPr lang="fr-FR" sz="3000" dirty="0" smtClean="0">
                <a:solidFill>
                  <a:srgbClr val="000000"/>
                </a:solidFill>
              </a:rPr>
              <a:t>,</a:t>
            </a:r>
            <a:r>
              <a:rPr lang="fr-FR" sz="3000" dirty="0" smtClean="0">
                <a:solidFill>
                  <a:srgbClr val="FFC000"/>
                </a:solidFill>
              </a:rPr>
              <a:t> Corot</a:t>
            </a:r>
            <a:r>
              <a:rPr lang="fr-FR" sz="3000" dirty="0" smtClean="0">
                <a:solidFill>
                  <a:srgbClr val="000000"/>
                </a:solidFill>
              </a:rPr>
              <a:t>,</a:t>
            </a:r>
            <a:r>
              <a:rPr lang="fr-FR" sz="3000" dirty="0" smtClean="0">
                <a:solidFill>
                  <a:srgbClr val="FFC000"/>
                </a:solidFill>
              </a:rPr>
              <a:t> Pissarro</a:t>
            </a:r>
            <a:r>
              <a:rPr lang="fr-FR" sz="3000" dirty="0" smtClean="0">
                <a:solidFill>
                  <a:srgbClr val="000000"/>
                </a:solidFill>
              </a:rPr>
              <a:t>,</a:t>
            </a:r>
            <a:r>
              <a:rPr lang="fr-FR" sz="3000" dirty="0" smtClean="0">
                <a:solidFill>
                  <a:srgbClr val="FFC000"/>
                </a:solidFill>
              </a:rPr>
              <a:t> Renoir</a:t>
            </a:r>
            <a:r>
              <a:rPr lang="fr-FR" sz="3000" dirty="0" smtClean="0">
                <a:solidFill>
                  <a:srgbClr val="000000"/>
                </a:solidFill>
              </a:rPr>
              <a:t>,</a:t>
            </a:r>
            <a:r>
              <a:rPr lang="fr-FR" sz="3000" dirty="0" smtClean="0">
                <a:solidFill>
                  <a:srgbClr val="FFC000"/>
                </a:solidFill>
              </a:rPr>
              <a:t> Sisley</a:t>
            </a:r>
            <a:r>
              <a:rPr lang="fr-FR" sz="3000" dirty="0" smtClean="0">
                <a:solidFill>
                  <a:srgbClr val="000000"/>
                </a:solidFill>
              </a:rPr>
              <a:t>, </a:t>
            </a:r>
            <a:r>
              <a:rPr lang="fr-FR" sz="3000" dirty="0" smtClean="0">
                <a:solidFill>
                  <a:srgbClr val="FFC000"/>
                </a:solidFill>
              </a:rPr>
              <a:t>Manet </a:t>
            </a:r>
            <a:r>
              <a:rPr lang="fr-FR" sz="3000" dirty="0" smtClean="0"/>
              <a:t>et</a:t>
            </a:r>
            <a:r>
              <a:rPr lang="fr-FR" sz="3000" dirty="0" smtClean="0">
                <a:solidFill>
                  <a:srgbClr val="FFC000"/>
                </a:solidFill>
              </a:rPr>
              <a:t> Courbet</a:t>
            </a:r>
            <a:r>
              <a:rPr lang="fr-FR" sz="3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sz="3000" dirty="0" smtClean="0"/>
              <a:t>En </a:t>
            </a:r>
            <a:r>
              <a:rPr lang="fr-FR" sz="3000" dirty="0" smtClean="0">
                <a:solidFill>
                  <a:srgbClr val="FFC000"/>
                </a:solidFill>
              </a:rPr>
              <a:t>1859</a:t>
            </a:r>
            <a:r>
              <a:rPr lang="fr-FR" sz="3000" dirty="0" smtClean="0"/>
              <a:t>, il va à Paris </a:t>
            </a:r>
            <a:r>
              <a:rPr lang="fr-FR" sz="3000" dirty="0" smtClean="0"/>
              <a:t>où </a:t>
            </a:r>
            <a:r>
              <a:rPr lang="fr-FR" sz="3000" dirty="0" smtClean="0"/>
              <a:t>il découvre </a:t>
            </a:r>
            <a:r>
              <a:rPr lang="fr-FR" sz="3000" dirty="0" smtClean="0"/>
              <a:t>les peintures </a:t>
            </a:r>
            <a:r>
              <a:rPr lang="fr-FR" sz="3000" dirty="0" smtClean="0"/>
              <a:t>de </a:t>
            </a:r>
            <a:r>
              <a:rPr lang="fr-FR" sz="3000" dirty="0" smtClean="0">
                <a:solidFill>
                  <a:srgbClr val="FFC000"/>
                </a:solidFill>
              </a:rPr>
              <a:t>Delacroix </a:t>
            </a:r>
            <a:r>
              <a:rPr lang="fr-FR" sz="3000" dirty="0" smtClean="0"/>
              <a:t>et </a:t>
            </a:r>
            <a:r>
              <a:rPr lang="fr-FR" sz="3000" dirty="0" smtClean="0">
                <a:solidFill>
                  <a:srgbClr val="FFC000"/>
                </a:solidFill>
              </a:rPr>
              <a:t>Corot</a:t>
            </a:r>
            <a:r>
              <a:rPr lang="fr-FR" sz="3000" dirty="0" smtClean="0"/>
              <a:t>. Il se lie avec </a:t>
            </a:r>
            <a:r>
              <a:rPr lang="fr-FR" sz="3000" dirty="0" smtClean="0">
                <a:solidFill>
                  <a:srgbClr val="FFC000"/>
                </a:solidFill>
              </a:rPr>
              <a:t>Camille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C000"/>
                </a:solidFill>
              </a:rPr>
              <a:t>Pissarro, </a:t>
            </a:r>
            <a:r>
              <a:rPr lang="fr-FR" sz="3000" dirty="0" smtClean="0"/>
              <a:t>avec qui il va peindre à Honfleur et aux environs du Havre.</a:t>
            </a:r>
            <a:endParaRPr lang="fr-FR" sz="3000" dirty="0" smtClean="0">
              <a:solidFill>
                <a:srgbClr val="FFC000"/>
              </a:solidFill>
            </a:endParaRPr>
          </a:p>
          <a:p>
            <a:r>
              <a:rPr lang="fr-FR" sz="3000" dirty="0" smtClean="0"/>
              <a:t>A Londres, il est fasciné par les tableaux de </a:t>
            </a:r>
            <a:r>
              <a:rPr lang="fr-FR" sz="3000" dirty="0" smtClean="0">
                <a:solidFill>
                  <a:srgbClr val="FFC000"/>
                </a:solidFill>
              </a:rPr>
              <a:t>Turner</a:t>
            </a:r>
            <a:r>
              <a:rPr lang="fr-FR" sz="3000" dirty="0" smtClean="0"/>
              <a:t>.</a:t>
            </a:r>
          </a:p>
          <a:p>
            <a:r>
              <a:rPr lang="fr-FR" sz="3000" dirty="0" smtClean="0"/>
              <a:t>En </a:t>
            </a:r>
            <a:r>
              <a:rPr lang="fr-FR" sz="3000" dirty="0" smtClean="0">
                <a:solidFill>
                  <a:srgbClr val="FFC000"/>
                </a:solidFill>
              </a:rPr>
              <a:t>1872</a:t>
            </a:r>
            <a:r>
              <a:rPr lang="fr-FR" sz="3000" dirty="0" smtClean="0"/>
              <a:t>, il peint un paysage du Havre: Impression, soleil levant.</a:t>
            </a:r>
          </a:p>
          <a:p>
            <a:r>
              <a:rPr lang="fr-FR" sz="3000" dirty="0" smtClean="0"/>
              <a:t>En </a:t>
            </a:r>
            <a:r>
              <a:rPr lang="fr-FR" sz="3000" dirty="0" smtClean="0">
                <a:solidFill>
                  <a:srgbClr val="FFC000"/>
                </a:solidFill>
              </a:rPr>
              <a:t>1880</a:t>
            </a:r>
            <a:r>
              <a:rPr lang="fr-FR" sz="3000" dirty="0" smtClean="0"/>
              <a:t>, il s’installe à </a:t>
            </a:r>
            <a:r>
              <a:rPr lang="fr-FR" sz="3000" dirty="0" smtClean="0">
                <a:solidFill>
                  <a:srgbClr val="FFC000"/>
                </a:solidFill>
              </a:rPr>
              <a:t>Giverny </a:t>
            </a:r>
            <a:r>
              <a:rPr lang="fr-FR" sz="3000" dirty="0" smtClean="0"/>
              <a:t>(en Haute-Normandie) et transforme le verger de la maison en beau </a:t>
            </a:r>
            <a:r>
              <a:rPr lang="fr-FR" sz="3000" dirty="0" smtClean="0">
                <a:solidFill>
                  <a:srgbClr val="FFC000"/>
                </a:solidFill>
              </a:rPr>
              <a:t>jardin</a:t>
            </a:r>
            <a:r>
              <a:rPr lang="fr-FR" sz="3000" dirty="0" smtClean="0"/>
              <a:t> que l’on retrouve sur de nombreuses toiles.</a:t>
            </a:r>
          </a:p>
          <a:p>
            <a:r>
              <a:rPr lang="fr-FR" sz="3000" dirty="0" smtClean="0"/>
              <a:t>Claude Monet, est </a:t>
            </a:r>
            <a:r>
              <a:rPr lang="fr-FR" sz="3000" dirty="0" smtClean="0">
                <a:solidFill>
                  <a:srgbClr val="FFC000"/>
                </a:solidFill>
              </a:rPr>
              <a:t>un artiste-peintre français </a:t>
            </a:r>
            <a:r>
              <a:rPr lang="fr-FR" sz="3000" dirty="0" smtClean="0"/>
              <a:t>qui fait parti du mouvement impressionniste.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852704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Impressionnisme - Définition</a:t>
            </a:r>
            <a:endParaRPr lang="fr-FR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L’impressionnisme est un </a:t>
            </a:r>
            <a:r>
              <a:rPr lang="fr-FR" dirty="0" smtClean="0">
                <a:solidFill>
                  <a:srgbClr val="FFC000"/>
                </a:solidFill>
              </a:rPr>
              <a:t>courant de peinture française</a:t>
            </a:r>
            <a:r>
              <a:rPr lang="fr-FR" dirty="0" smtClean="0"/>
              <a:t> de la seconde moitié du </a:t>
            </a:r>
            <a:r>
              <a:rPr lang="fr-FR" dirty="0" smtClean="0">
                <a:solidFill>
                  <a:srgbClr val="FFC000"/>
                </a:solidFill>
              </a:rPr>
              <a:t>XIXe</a:t>
            </a:r>
            <a:r>
              <a:rPr lang="fr-FR" dirty="0" smtClean="0"/>
              <a:t> siècle. Il marque la rupture de </a:t>
            </a:r>
            <a:r>
              <a:rPr lang="fr-FR" dirty="0" smtClean="0">
                <a:solidFill>
                  <a:srgbClr val="000000"/>
                </a:solidFill>
              </a:rPr>
              <a:t>l’</a:t>
            </a:r>
            <a:r>
              <a:rPr lang="fr-FR" dirty="0" smtClean="0">
                <a:solidFill>
                  <a:srgbClr val="FFC000"/>
                </a:solidFill>
              </a:rPr>
              <a:t>art moderne</a:t>
            </a:r>
            <a:r>
              <a:rPr lang="fr-FR" dirty="0" smtClean="0"/>
              <a:t> avec l’académisme.</a:t>
            </a:r>
          </a:p>
          <a:p>
            <a:r>
              <a:rPr lang="fr-FR" dirty="0" smtClean="0"/>
              <a:t>Il est notamment caractérisé par une tendance à noter </a:t>
            </a:r>
            <a:r>
              <a:rPr lang="fr-FR" dirty="0" smtClean="0">
                <a:solidFill>
                  <a:srgbClr val="FFC000"/>
                </a:solidFill>
              </a:rPr>
              <a:t>les impressions fugitives</a:t>
            </a:r>
            <a:r>
              <a:rPr lang="fr-FR" dirty="0" smtClean="0"/>
              <a:t>, la mobilité des phénomènes plutôt que l’aspect stable des choses.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924712"/>
          </a:xfrm>
        </p:spPr>
        <p:txBody>
          <a:bodyPr/>
          <a:lstStyle/>
          <a:p>
            <a:r>
              <a:rPr lang="fr-FR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Impressionnisme - Fondateurs</a:t>
            </a:r>
            <a:endParaRPr lang="fr-FR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impressionnistes privilégient les </a:t>
            </a:r>
            <a:r>
              <a:rPr lang="fr-FR" dirty="0" smtClean="0">
                <a:solidFill>
                  <a:srgbClr val="FFC000"/>
                </a:solidFill>
              </a:rPr>
              <a:t>couleurs vives</a:t>
            </a:r>
            <a:r>
              <a:rPr lang="fr-FR" dirty="0" smtClean="0"/>
              <a:t>, les </a:t>
            </a:r>
            <a:r>
              <a:rPr lang="fr-FR" dirty="0" smtClean="0">
                <a:solidFill>
                  <a:srgbClr val="FFC000"/>
                </a:solidFill>
              </a:rPr>
              <a:t>jeux de lumière </a:t>
            </a:r>
            <a:r>
              <a:rPr lang="fr-FR" dirty="0" smtClean="0"/>
              <a:t>et sont intéressés par </a:t>
            </a:r>
            <a:r>
              <a:rPr lang="fr-FR" dirty="0" smtClean="0">
                <a:solidFill>
                  <a:srgbClr val="FFC000"/>
                </a:solidFill>
              </a:rPr>
              <a:t>les paysages </a:t>
            </a:r>
            <a:r>
              <a:rPr lang="fr-FR" dirty="0" smtClean="0"/>
              <a:t>ou </a:t>
            </a:r>
            <a:r>
              <a:rPr lang="fr-FR" dirty="0" smtClean="0">
                <a:solidFill>
                  <a:srgbClr val="FFC000"/>
                </a:solidFill>
              </a:rPr>
              <a:t>les scènes de la vie </a:t>
            </a:r>
            <a:r>
              <a:rPr lang="fr-FR" dirty="0" smtClean="0"/>
              <a:t>de tous les jours.</a:t>
            </a:r>
          </a:p>
          <a:p>
            <a:r>
              <a:rPr lang="fr-FR" dirty="0" smtClean="0"/>
              <a:t>Parmi eux, on peut citer </a:t>
            </a:r>
            <a:r>
              <a:rPr lang="fr-FR" dirty="0" smtClean="0">
                <a:solidFill>
                  <a:srgbClr val="FFC000"/>
                </a:solidFill>
              </a:rPr>
              <a:t>Claude Monet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C000"/>
                </a:solidFill>
              </a:rPr>
              <a:t>Pierre Auguste Renoir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C000"/>
                </a:solidFill>
              </a:rPr>
              <a:t>Camille Pissarro </a:t>
            </a:r>
            <a:r>
              <a:rPr lang="fr-FR" dirty="0" smtClean="0"/>
              <a:t>ou </a:t>
            </a:r>
            <a:r>
              <a:rPr lang="fr-FR" dirty="0" smtClean="0">
                <a:solidFill>
                  <a:srgbClr val="FFC000"/>
                </a:solidFill>
              </a:rPr>
              <a:t>Paul Cézanne</a:t>
            </a:r>
            <a:r>
              <a:rPr lang="fr-FR" dirty="0" smtClean="0"/>
              <a:t>.</a:t>
            </a:r>
          </a:p>
          <a:p>
            <a:r>
              <a:rPr lang="fr-FR" dirty="0" smtClean="0"/>
              <a:t>Fortement critiqués, les impressionnistes ne sont acceptés du public qu’à partir de </a:t>
            </a:r>
            <a:r>
              <a:rPr lang="fr-FR" dirty="0" smtClean="0">
                <a:solidFill>
                  <a:srgbClr val="FFC000"/>
                </a:solidFill>
              </a:rPr>
              <a:t>1890</a:t>
            </a:r>
            <a:r>
              <a:rPr lang="fr-FR" dirty="0" smtClean="0"/>
              <a:t>.</a:t>
            </a:r>
          </a:p>
          <a:p>
            <a:r>
              <a:rPr lang="fr-FR" dirty="0" smtClean="0"/>
              <a:t>On donne à Claude Monet l’étiquette </a:t>
            </a:r>
            <a:r>
              <a:rPr lang="fr-FR" dirty="0" smtClean="0"/>
              <a:t>d’impressionniste </a:t>
            </a:r>
            <a:r>
              <a:rPr lang="fr-FR" dirty="0" smtClean="0"/>
              <a:t>en </a:t>
            </a:r>
            <a:r>
              <a:rPr lang="fr-FR" dirty="0" smtClean="0">
                <a:solidFill>
                  <a:srgbClr val="FFC000"/>
                </a:solidFill>
              </a:rPr>
              <a:t>1872</a:t>
            </a:r>
            <a:r>
              <a:rPr lang="fr-FR" dirty="0" smtClean="0"/>
              <a:t> lorsqu’il peint une toile, </a:t>
            </a:r>
            <a:r>
              <a:rPr lang="fr-FR" i="1" dirty="0" smtClean="0">
                <a:solidFill>
                  <a:srgbClr val="FFC000"/>
                </a:solidFill>
              </a:rPr>
              <a:t>Impression, Soleil levant.</a:t>
            </a:r>
          </a:p>
          <a:p>
            <a:endParaRPr lang="fr-F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œuvres,</a:t>
            </a:r>
            <a:r>
              <a:rPr lang="fr-F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1800" dirty="0" smtClean="0">
                <a:solidFill>
                  <a:schemeClr val="tx1"/>
                </a:solidFill>
              </a:rPr>
              <a:t>(</a:t>
            </a:r>
            <a:r>
              <a:rPr lang="fr-FR" sz="1800" smtClean="0">
                <a:solidFill>
                  <a:schemeClr val="tx1"/>
                </a:solidFill>
              </a:rPr>
              <a:t>J</a:t>
            </a:r>
            <a:r>
              <a:rPr lang="fr-FR" sz="1400" smtClean="0">
                <a:solidFill>
                  <a:schemeClr val="tx1"/>
                </a:solidFill>
              </a:rPr>
              <a:t>eanne-Marguerite, Le </a:t>
            </a:r>
            <a:r>
              <a:rPr lang="fr-FR" sz="1400" dirty="0" smtClean="0">
                <a:solidFill>
                  <a:schemeClr val="tx1"/>
                </a:solidFill>
              </a:rPr>
              <a:t>cadre au jardin, </a:t>
            </a:r>
            <a:r>
              <a:rPr lang="fr-FR" sz="1400" dirty="0" smtClean="0">
                <a:solidFill>
                  <a:srgbClr val="FFC000"/>
                </a:solidFill>
              </a:rPr>
              <a:t>1866</a:t>
            </a:r>
            <a:r>
              <a:rPr lang="fr-FR" sz="1400" dirty="0" smtClean="0">
                <a:solidFill>
                  <a:schemeClr val="tx1"/>
                </a:solidFill>
              </a:rPr>
              <a:t>, 80 cm x 99 cm, musée de l’Ermitage à Saint-Pétersbourg)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02" y="1935163"/>
            <a:ext cx="537139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Seine à </a:t>
            </a:r>
            <a:r>
              <a:rPr lang="fr-FR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Bennecourt</a:t>
            </a:r>
            <a:r>
              <a:rPr lang="fr-F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000" dirty="0" smtClean="0">
                <a:solidFill>
                  <a:schemeClr val="tx1"/>
                </a:solidFill>
              </a:rPr>
              <a:t>(</a:t>
            </a:r>
            <a:r>
              <a:rPr lang="fr-FR" sz="1800" dirty="0" smtClean="0">
                <a:solidFill>
                  <a:srgbClr val="FFC000"/>
                </a:solidFill>
              </a:rPr>
              <a:t>1868</a:t>
            </a:r>
            <a:r>
              <a:rPr lang="fr-FR" sz="1800" dirty="0" smtClean="0">
                <a:solidFill>
                  <a:schemeClr val="tx1"/>
                </a:solidFill>
              </a:rPr>
              <a:t>, 80,5cmx100,7cm , Art Institute of Chicago, États-Unis) 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1"/>
            <a:ext cx="5832648" cy="42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708688"/>
          </a:xfrm>
        </p:spPr>
        <p:txBody>
          <a:bodyPr>
            <a:normAutofit/>
          </a:bodyPr>
          <a:lstStyle/>
          <a:p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peinture donne son nom à l’impressionnisme</a:t>
            </a:r>
            <a:endParaRPr lang="fr-F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458" y="1556793"/>
            <a:ext cx="5587822" cy="42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475656" y="6021289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(Impression, soleil levant, </a:t>
            </a:r>
            <a:r>
              <a:rPr lang="fr-FR" dirty="0" smtClean="0">
                <a:solidFill>
                  <a:srgbClr val="FFC000"/>
                </a:solidFill>
              </a:rPr>
              <a:t>1872</a:t>
            </a:r>
            <a:r>
              <a:rPr lang="fr-FR" dirty="0" smtClean="0"/>
              <a:t>, musée </a:t>
            </a:r>
            <a:r>
              <a:rPr lang="fr-FR" dirty="0" err="1" smtClean="0"/>
              <a:t>Marmottan</a:t>
            </a:r>
            <a:r>
              <a:rPr lang="fr-FR" dirty="0" smtClean="0"/>
              <a:t>, Paris)</a:t>
            </a:r>
            <a:endParaRPr lang="fr-F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/>
              <a:t>LE BASSIN AUX NYMPHÉAS,</a:t>
            </a:r>
            <a:br>
              <a:rPr lang="fr-FR" sz="4000" b="1" dirty="0" smtClean="0"/>
            </a:b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(Harmonie verte, </a:t>
            </a:r>
            <a:r>
              <a:rPr lang="fr-FR" sz="1800" dirty="0" smtClean="0">
                <a:solidFill>
                  <a:srgbClr val="FFC000"/>
                </a:solidFill>
              </a:rPr>
              <a:t>1899</a:t>
            </a:r>
            <a:r>
              <a:rPr lang="fr-FR" sz="1800" dirty="0" smtClean="0">
                <a:solidFill>
                  <a:schemeClr val="tx1"/>
                </a:solidFill>
              </a:rPr>
              <a:t>, 89 cm x 93,5cm, musée d’Orsay, Paris)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91" y="2132856"/>
            <a:ext cx="68119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</TotalTime>
  <Words>431</Words>
  <Application>Microsoft Office PowerPoint</Application>
  <PresentationFormat>Affichage à l'écran (4:3)</PresentationFormat>
  <Paragraphs>66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Claude Monet un artiste peintre (1840-1926)</vt:lpstr>
      <vt:lpstr>sommaire</vt:lpstr>
      <vt:lpstr>Biographie</vt:lpstr>
      <vt:lpstr>Impressionnisme - Définition</vt:lpstr>
      <vt:lpstr>Impressionnisme - Fondateurs</vt:lpstr>
      <vt:lpstr>Ses œuvres,  (Jeanne-Marguerite, Le cadre au jardin, 1866, 80 cm x 99 cm, musée de l’Ermitage à Saint-Pétersbourg)</vt:lpstr>
      <vt:lpstr>La Seine à Bennecourt,  (1868, 80,5cmx100,7cm , Art Institute of Chicago, États-Unis) </vt:lpstr>
      <vt:lpstr>Cette peinture donne son nom à l’impressionnisme</vt:lpstr>
      <vt:lpstr>LE BASSIN AUX NYMPHÉAS,  (Harmonie verte, 1899, 89 cm x 93,5cm, musée d’Orsay, Paris)</vt:lpstr>
      <vt:lpstr>Nymphéas  (1904, 89 cm x 92 cm, Denver Art Museum, Denver ,États-Unis)</vt:lpstr>
      <vt:lpstr>Nymphéas  (1908, 92 cm x 89 cm)</vt:lpstr>
      <vt:lpstr>Nymphéas  (1914-1917, 200 cm x 200 cm, musée Marmottan, Paris)</vt:lpstr>
      <vt:lpstr>                LE QUIZ</vt:lpstr>
      <vt:lpstr>1. Quand Monet, est-il né?</vt:lpstr>
      <vt:lpstr>Réponse 1</vt:lpstr>
      <vt:lpstr>2. Quel mouvement artistique à-t-il créé ?</vt:lpstr>
      <vt:lpstr>Réponse 2</vt:lpstr>
      <vt:lpstr>3.Parmi ces œuvres, lesquelles ne             sont pas celles de l’artiste?                             </vt:lpstr>
      <vt:lpstr>Réponse 3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Isabelle</dc:creator>
  <cp:lastModifiedBy>Isabelle</cp:lastModifiedBy>
  <cp:revision>152</cp:revision>
  <dcterms:created xsi:type="dcterms:W3CDTF">2011-12-31T12:51:08Z</dcterms:created>
  <dcterms:modified xsi:type="dcterms:W3CDTF">2012-02-05T17:27:31Z</dcterms:modified>
</cp:coreProperties>
</file>